
<file path=[Content_Types].xml><?xml version="1.0" encoding="utf-8"?>
<Types xmlns="http://schemas.openxmlformats.org/package/2006/content-types">
  <Default Extension="docx" ContentType="application/vnd.openxmlformats-officedocument.wordprocessingml.document"/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4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15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16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17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39"/>
  </p:notesMasterIdLst>
  <p:sldIdLst>
    <p:sldId id="256" r:id="rId2"/>
    <p:sldId id="257" r:id="rId3"/>
    <p:sldId id="387" r:id="rId4"/>
    <p:sldId id="328" r:id="rId5"/>
    <p:sldId id="389" r:id="rId6"/>
    <p:sldId id="388" r:id="rId7"/>
    <p:sldId id="390" r:id="rId8"/>
    <p:sldId id="339" r:id="rId9"/>
    <p:sldId id="335" r:id="rId10"/>
    <p:sldId id="337" r:id="rId11"/>
    <p:sldId id="338" r:id="rId12"/>
    <p:sldId id="341" r:id="rId13"/>
    <p:sldId id="342" r:id="rId14"/>
    <p:sldId id="343" r:id="rId15"/>
    <p:sldId id="344" r:id="rId16"/>
    <p:sldId id="345" r:id="rId17"/>
    <p:sldId id="347" r:id="rId18"/>
    <p:sldId id="348" r:id="rId19"/>
    <p:sldId id="391" r:id="rId20"/>
    <p:sldId id="392" r:id="rId21"/>
    <p:sldId id="393" r:id="rId22"/>
    <p:sldId id="394" r:id="rId23"/>
    <p:sldId id="336" r:id="rId24"/>
    <p:sldId id="395" r:id="rId25"/>
    <p:sldId id="396" r:id="rId26"/>
    <p:sldId id="408" r:id="rId27"/>
    <p:sldId id="409" r:id="rId28"/>
    <p:sldId id="398" r:id="rId29"/>
    <p:sldId id="400" r:id="rId30"/>
    <p:sldId id="399" r:id="rId31"/>
    <p:sldId id="402" r:id="rId32"/>
    <p:sldId id="401" r:id="rId33"/>
    <p:sldId id="403" r:id="rId34"/>
    <p:sldId id="404" r:id="rId35"/>
    <p:sldId id="405" r:id="rId36"/>
    <p:sldId id="406" r:id="rId37"/>
    <p:sldId id="324" r:id="rId38"/>
  </p:sldIdLst>
  <p:sldSz cx="9144000" cy="5143500" type="screen16x9"/>
  <p:notesSz cx="6858000" cy="9144000"/>
  <p:embeddedFontLst>
    <p:embeddedFont>
      <p:font typeface="Roboto" panose="02000000000000000000" pitchFamily="2" charset="0"/>
      <p:regular r:id="rId40"/>
      <p:bold r:id="rId41"/>
      <p:italic r:id="rId42"/>
      <p:boldItalic r:id="rId43"/>
    </p:embeddedFont>
    <p:embeddedFont>
      <p:font typeface="Roboto Black" panose="02000000000000000000" pitchFamily="2" charset="0"/>
      <p:bold r:id="rId44"/>
      <p:boldItalic r:id="rId4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454">
          <p15:clr>
            <a:srgbClr val="A4A3A4"/>
          </p15:clr>
        </p15:guide>
        <p15:guide id="2" pos="454">
          <p15:clr>
            <a:srgbClr val="A4A3A4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84" roundtripDataSignature="AMtx7mgUGN6ISbZiW8JYuXcbmvE2862U3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767681B-256A-4304-AFB2-B3D1981C573F}">
  <a:tblStyle styleId="{5767681B-256A-4304-AFB2-B3D1981C573F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28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602" y="50"/>
      </p:cViewPr>
      <p:guideLst>
        <p:guide orient="horz" pos="454"/>
        <p:guide pos="45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3.fntdata"/><Relationship Id="rId84" Type="http://customschemas.google.com/relationships/presentationmetadata" Target="meta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8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5.fntdata"/><Relationship Id="rId86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4.fntdata"/><Relationship Id="rId8" Type="http://schemas.openxmlformats.org/officeDocument/2006/relationships/slide" Target="slides/slide7.xml"/><Relationship Id="rId85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font" Target="fonts/font2.fntdata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Libro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danie\OneDrive\Documentos\GitHub\TECNOLOGIA_ELECTRICA_EN_GENERACION_Y_GESTION_EFICIENTE_DE_ENERGIAS_RENOVABLES\ESTUDIO%20DE%20MERCADO%20TECNOLOG&#205;A%20EL&#201;CTRICA%20EN%20GENERACI&#211;N%20Y%20GESTI&#211;N%20EFICIENTE%20DE%20ENERG&#205;AS%20RENOVABLES%20(respuestas)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danie\OneDrive\Documentos\GitHub\TECNOLOGIA_ELECTRICA_EN_GENERACION_Y_GESTION_EFICIENTE_DE_ENERGIAS_RENOVABLES\ESTUDIO%20DE%20MERCADO%20TECNOLOG&#205;A%20EL&#201;CTRICA%20EN%20GENERACI&#211;N%20Y%20GESTI&#211;N%20EFICIENTE%20DE%20ENERG&#205;AS%20RENOVABLES%20(respuestas)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danie\OneDrive\Documentos\GitHub\TECNOLOGIA_ELECTRICA_EN_GENERACION_Y_GESTION_EFICIENTE_DE_ENERGIAS_RENOVABLES\ESTUDIO%20DE%20MERCADO%20TECNOLOG&#205;A%20EL&#201;CTRICA%20EN%20GENERACI&#211;N%20Y%20GESTI&#211;N%20EFICIENTE%20DE%20ENERG&#205;AS%20RENOVABLES%20(respuestas)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danie\OneDrive\Documentos\GitHub\TECNOLOGIA_ELECTRICA_EN_GENERACION_Y_GESTION_EFICIENTE_DE_ENERGIAS_RENOVABLES\ESTUDIO%20DE%20MERCADO%20TECNOLOG&#205;A%20EL&#201;CTRICA%20EN%20GENERACI&#211;N%20Y%20GESTI&#211;N%20EFICIENTE%20DE%20ENERG&#205;AS%20RENOVABLES%20(respuestas)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danie\OneDrive\Documentos\GitHub\TECNOLOGIA_ELECTRICA_EN_GENERACION_Y_GESTION_EFICIENTE_DE_ENERGIAS_RENOVABLES\ESTUDIO%20DE%20MERCADO%20TECNOLOG&#205;A%20EL&#201;CTRICA%20EN%20GENERACI&#211;N%20Y%20GESTI&#211;N%20EFICIENTE%20DE%20ENERG&#205;AS%20RENOVABLES%20(respuestas)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MX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pPr>
            <a:r>
              <a:rPr lang="es-CO" sz="1100"/>
              <a:t>Del siguiente listado de programas técnicos profesionales, ¿cuál(es) de ellos desearías estudiar?, (Marque, se permiten múltiples respuestas).</a:t>
            </a:r>
          </a:p>
          <a:p>
            <a:pPr>
              <a:defRPr sz="1100"/>
            </a:pPr>
            <a:r>
              <a:rPr lang="es-CO" sz="1100"/>
              <a:t> 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defRPr>
          </a:pPr>
          <a:endParaRPr lang="es-CO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defRPr>
                </a:pPr>
                <a:endParaRPr lang="es-CO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Hoja1!$A$1:$A$5</c:f>
              <c:strCache>
                <c:ptCount val="5"/>
                <c:pt idx="0">
                  <c:v>Instalación de redes eléctricas de baja y media tensión</c:v>
                </c:pt>
                <c:pt idx="1">
                  <c:v>Instalación de sistemas de energías renovables</c:v>
                </c:pt>
                <c:pt idx="2">
                  <c:v>Procesamiento y reporte Analítioco de datos </c:v>
                </c:pt>
                <c:pt idx="3">
                  <c:v>Energías renovables</c:v>
                </c:pt>
                <c:pt idx="4">
                  <c:v>otros</c:v>
                </c:pt>
              </c:strCache>
            </c:strRef>
          </c:cat>
          <c:val>
            <c:numRef>
              <c:f>Hoja1!$B$1:$B$5</c:f>
              <c:numCache>
                <c:formatCode>General</c:formatCode>
                <c:ptCount val="5"/>
                <c:pt idx="0">
                  <c:v>122</c:v>
                </c:pt>
                <c:pt idx="1">
                  <c:v>151</c:v>
                </c:pt>
                <c:pt idx="2">
                  <c:v>199</c:v>
                </c:pt>
                <c:pt idx="3">
                  <c:v>155</c:v>
                </c:pt>
                <c:pt idx="4">
                  <c:v>275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1CA-4288-AE74-52CC29D25D41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215303232"/>
        <c:axId val="1215303712"/>
      </c:barChart>
      <c:catAx>
        <c:axId val="12153032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pPr>
            <a:endParaRPr lang="es-CO"/>
          </a:p>
        </c:txPr>
        <c:crossAx val="1215303712"/>
        <c:crosses val="autoZero"/>
        <c:auto val="1"/>
        <c:lblAlgn val="ctr"/>
        <c:lblOffset val="100"/>
        <c:noMultiLvlLbl val="0"/>
      </c:catAx>
      <c:valAx>
        <c:axId val="12153037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pPr>
            <a:endParaRPr lang="es-CO"/>
          </a:p>
        </c:txPr>
        <c:crossAx val="121530323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</a:defRPr>
      </a:pPr>
      <a:endParaRPr lang="es-CO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MX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[ESTUDIO DE MERCADO TECNOLOGÍA ELÉCTRICA EN GENERACIÓN Y GESTIÓN EFICIENTE DE ENERGÍAS RENOVABLES (respuestas).xlsx]pregunta3!Tabla dinámica3</c:name>
    <c:fmtId val="-1"/>
  </c:pivotSource>
  <c:chart>
    <c:autoTitleDeleted val="1"/>
    <c:pivotFmts>
      <c:pivotFmt>
        <c:idx val="0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  <c:marker>
          <c:symbol val="circle"/>
          <c:size val="6"/>
        </c:marker>
        <c:dLbl>
          <c:idx val="0"/>
          <c:spPr>
            <a:pattFill prst="pct75">
              <a:fgClr>
                <a:srgbClr val="000000">
                  <a:lumMod val="75000"/>
                  <a:lumOff val="25000"/>
                </a:srgbClr>
              </a:fgClr>
              <a:bgClr>
                <a:srgbClr val="000000">
                  <a:lumMod val="65000"/>
                  <a:lumOff val="35000"/>
                </a:srgbClr>
              </a:bgClr>
            </a:patt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s-CO"/>
            </a:p>
          </c:txPr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</c:pivotFmt>
      <c:pivotFmt>
        <c:idx val="2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  <c:marker>
          <c:symbol val="none"/>
        </c:marker>
        <c:dLbl>
          <c:idx val="0"/>
          <c:spPr>
            <a:pattFill prst="pct75">
              <a:fgClr>
                <a:srgbClr val="000000">
                  <a:lumMod val="75000"/>
                  <a:lumOff val="25000"/>
                </a:srgbClr>
              </a:fgClr>
              <a:bgClr>
                <a:srgbClr val="000000">
                  <a:lumMod val="65000"/>
                  <a:lumOff val="35000"/>
                </a:srgbClr>
              </a:bgClr>
            </a:patt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s-CO"/>
            </a:p>
          </c:txPr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4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5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6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7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  <c:marker>
          <c:symbol val="none"/>
        </c:marker>
        <c:dLbl>
          <c:idx val="0"/>
          <c:spPr>
            <a:pattFill prst="pct75">
              <a:fgClr>
                <a:srgbClr val="000000">
                  <a:lumMod val="75000"/>
                  <a:lumOff val="25000"/>
                </a:srgbClr>
              </a:fgClr>
              <a:bgClr>
                <a:srgbClr val="000000">
                  <a:lumMod val="65000"/>
                  <a:lumOff val="35000"/>
                </a:srgbClr>
              </a:bgClr>
            </a:patt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s-CO"/>
            </a:p>
          </c:txPr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9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10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11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</c:pivotFmts>
    <c:plotArea>
      <c:layout/>
      <c:doughnutChart>
        <c:varyColors val="1"/>
        <c:ser>
          <c:idx val="0"/>
          <c:order val="0"/>
          <c:tx>
            <c:strRef>
              <c:f>pregunta3!$B$2</c:f>
              <c:strCache>
                <c:ptCount val="1"/>
                <c:pt idx="0">
                  <c:v>Total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1844-4627-8289-7AD73A08259F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1844-4627-8289-7AD73A08259F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1844-4627-8289-7AD73A08259F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1844-4627-8289-7AD73A08259F}"/>
              </c:ext>
            </c:extLst>
          </c:dPt>
          <c:dLbls>
            <c:spPr>
              <a:pattFill prst="pct75">
                <a:fgClr>
                  <a:srgbClr val="000000">
                    <a:lumMod val="75000"/>
                    <a:lumOff val="25000"/>
                  </a:srgbClr>
                </a:fgClr>
                <a:bgClr>
                  <a:srgbClr val="000000">
                    <a:lumMod val="65000"/>
                    <a:lumOff val="35000"/>
                  </a:srgb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s-CO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pregunta3!$A$3:$A$7</c:f>
              <c:strCache>
                <c:ptCount val="4"/>
                <c:pt idx="0">
                  <c:v>Continuar estudiando</c:v>
                </c:pt>
                <c:pt idx="1">
                  <c:v>Empezar a trabajar</c:v>
                </c:pt>
                <c:pt idx="2">
                  <c:v>Las dos anteriores</c:v>
                </c:pt>
                <c:pt idx="3">
                  <c:v>No sabe / No contesta</c:v>
                </c:pt>
              </c:strCache>
            </c:strRef>
          </c:cat>
          <c:val>
            <c:numRef>
              <c:f>pregunta3!$B$3:$B$7</c:f>
              <c:numCache>
                <c:formatCode>General</c:formatCode>
                <c:ptCount val="4"/>
                <c:pt idx="0">
                  <c:v>10</c:v>
                </c:pt>
                <c:pt idx="1">
                  <c:v>2</c:v>
                </c:pt>
                <c:pt idx="2">
                  <c:v>26</c:v>
                </c:pt>
                <c:pt idx="3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1844-4627-8289-7AD73A08259F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r"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s-CO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s-CO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MX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[ESTUDIO DE MERCADO TECNOLOGÍA ELÉCTRICA EN GENERACIÓN Y GESTIÓN EFICIENTE DE ENERGÍAS RENOVABLES (respuestas).xlsx]pregunta4!Tabla dinámica4</c:name>
    <c:fmtId val="-1"/>
  </c:pivotSource>
  <c:chart>
    <c:autoTitleDeleted val="1"/>
    <c:pivotFmts>
      <c:pivotFmt>
        <c:idx val="0"/>
        <c:spPr>
          <a:solidFill>
            <a:schemeClr val="accent6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  <c:marker>
          <c:symbol val="circle"/>
          <c:size val="6"/>
        </c:marker>
        <c:dLbl>
          <c:idx val="0"/>
          <c:spPr>
            <a:pattFill prst="pct75">
              <a:fgClr>
                <a:srgbClr val="000000">
                  <a:lumMod val="75000"/>
                  <a:lumOff val="25000"/>
                </a:srgbClr>
              </a:fgClr>
              <a:bgClr>
                <a:srgbClr val="000000">
                  <a:lumMod val="65000"/>
                  <a:lumOff val="35000"/>
                </a:srgbClr>
              </a:bgClr>
            </a:patt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s-CO"/>
            </a:p>
          </c:txPr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</c:pivotFmt>
      <c:pivotFmt>
        <c:idx val="2"/>
        <c:spPr>
          <a:solidFill>
            <a:schemeClr val="accent6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  <c:marker>
          <c:symbol val="none"/>
        </c:marker>
        <c:dLbl>
          <c:idx val="0"/>
          <c:spPr>
            <a:pattFill prst="pct75">
              <a:fgClr>
                <a:srgbClr val="000000">
                  <a:lumMod val="75000"/>
                  <a:lumOff val="25000"/>
                </a:srgbClr>
              </a:fgClr>
              <a:bgClr>
                <a:srgbClr val="000000">
                  <a:lumMod val="65000"/>
                  <a:lumOff val="35000"/>
                </a:srgbClr>
              </a:bgClr>
            </a:patt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s-CO"/>
            </a:p>
          </c:txPr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6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4"/>
        <c:spPr>
          <a:solidFill>
            <a:schemeClr val="accent6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5"/>
        <c:spPr>
          <a:solidFill>
            <a:schemeClr val="accent6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6"/>
        <c:spPr>
          <a:solidFill>
            <a:schemeClr val="accent6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7"/>
        <c:spPr>
          <a:solidFill>
            <a:schemeClr val="accent6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  <c:marker>
          <c:symbol val="none"/>
        </c:marker>
        <c:dLbl>
          <c:idx val="0"/>
          <c:spPr>
            <a:pattFill prst="pct75">
              <a:fgClr>
                <a:srgbClr val="000000">
                  <a:lumMod val="75000"/>
                  <a:lumOff val="25000"/>
                </a:srgbClr>
              </a:fgClr>
              <a:bgClr>
                <a:srgbClr val="000000">
                  <a:lumMod val="65000"/>
                  <a:lumOff val="35000"/>
                </a:srgbClr>
              </a:bgClr>
            </a:patt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s-CO"/>
            </a:p>
          </c:txPr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6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9"/>
        <c:spPr>
          <a:solidFill>
            <a:schemeClr val="accent6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10"/>
        <c:spPr>
          <a:solidFill>
            <a:schemeClr val="accent6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11"/>
        <c:spPr>
          <a:solidFill>
            <a:schemeClr val="accent6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</c:pivotFmts>
    <c:plotArea>
      <c:layout/>
      <c:doughnutChart>
        <c:varyColors val="1"/>
        <c:ser>
          <c:idx val="0"/>
          <c:order val="0"/>
          <c:tx>
            <c:strRef>
              <c:f>pregunta4!$B$2</c:f>
              <c:strCache>
                <c:ptCount val="1"/>
                <c:pt idx="0">
                  <c:v>Total</c:v>
                </c:pt>
              </c:strCache>
            </c:strRef>
          </c:tx>
          <c:dPt>
            <c:idx val="0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51E9-4AA8-B6A9-34841DB54BAB}"/>
              </c:ext>
            </c:extLst>
          </c:dPt>
          <c:dPt>
            <c:idx val="1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51E9-4AA8-B6A9-34841DB54BAB}"/>
              </c:ext>
            </c:extLst>
          </c:dPt>
          <c:dPt>
            <c:idx val="2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51E9-4AA8-B6A9-34841DB54BAB}"/>
              </c:ext>
            </c:extLst>
          </c:dPt>
          <c:dPt>
            <c:idx val="3"/>
            <c:bubble3D val="0"/>
            <c:spPr>
              <a:solidFill>
                <a:schemeClr val="accent6">
                  <a:lumMod val="60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51E9-4AA8-B6A9-34841DB54BAB}"/>
              </c:ext>
            </c:extLst>
          </c:dPt>
          <c:dLbls>
            <c:spPr>
              <a:pattFill prst="pct75">
                <a:fgClr>
                  <a:srgbClr val="000000">
                    <a:lumMod val="75000"/>
                    <a:lumOff val="25000"/>
                  </a:srgbClr>
                </a:fgClr>
                <a:bgClr>
                  <a:srgbClr val="000000">
                    <a:lumMod val="65000"/>
                    <a:lumOff val="35000"/>
                  </a:srgb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s-CO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pregunta4!$A$3:$A$7</c:f>
              <c:strCache>
                <c:ptCount val="4"/>
                <c:pt idx="0">
                  <c:v>No sabe / No contesta</c:v>
                </c:pt>
                <c:pt idx="1">
                  <c:v>Profesional</c:v>
                </c:pt>
                <c:pt idx="2">
                  <c:v>Técnico</c:v>
                </c:pt>
                <c:pt idx="3">
                  <c:v>Tecnológico</c:v>
                </c:pt>
              </c:strCache>
            </c:strRef>
          </c:cat>
          <c:val>
            <c:numRef>
              <c:f>pregunta4!$B$3:$B$7</c:f>
              <c:numCache>
                <c:formatCode>General</c:formatCode>
                <c:ptCount val="4"/>
                <c:pt idx="0">
                  <c:v>7</c:v>
                </c:pt>
                <c:pt idx="1">
                  <c:v>26</c:v>
                </c:pt>
                <c:pt idx="2">
                  <c:v>3</c:v>
                </c:pt>
                <c:pt idx="3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51E9-4AA8-B6A9-34841DB54BAB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r"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s-CO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s-CO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MX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[ESTUDIO DE MERCADO TECNOLOGÍA ELÉCTRICA EN GENERACIÓN Y GESTIÓN EFICIENTE DE ENERGÍAS RENOVABLES (respuestas).xlsx]pregunta6!Tabla dinámica6</c:name>
    <c:fmtId val="-1"/>
  </c:pivotSource>
  <c:chart>
    <c:autoTitleDeleted val="1"/>
    <c:pivotFmts>
      <c:pivotFmt>
        <c:idx val="0"/>
        <c:spPr>
          <a:solidFill>
            <a:schemeClr val="accent6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  <c:marker>
          <c:symbol val="circle"/>
          <c:size val="6"/>
        </c:marker>
        <c:dLbl>
          <c:idx val="0"/>
          <c:spPr>
            <a:pattFill prst="pct75">
              <a:fgClr>
                <a:srgbClr val="000000">
                  <a:lumMod val="75000"/>
                  <a:lumOff val="25000"/>
                </a:srgbClr>
              </a:fgClr>
              <a:bgClr>
                <a:srgbClr val="000000">
                  <a:lumMod val="65000"/>
                  <a:lumOff val="35000"/>
                </a:srgbClr>
              </a:bgClr>
            </a:patt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s-CO"/>
            </a:p>
          </c:txPr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</c:pivotFmt>
      <c:pivotFmt>
        <c:idx val="2"/>
        <c:spPr>
          <a:solidFill>
            <a:schemeClr val="accent6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  <c:marker>
          <c:symbol val="none"/>
        </c:marker>
        <c:dLbl>
          <c:idx val="0"/>
          <c:spPr>
            <a:pattFill prst="pct75">
              <a:fgClr>
                <a:srgbClr val="000000">
                  <a:lumMod val="75000"/>
                  <a:lumOff val="25000"/>
                </a:srgbClr>
              </a:fgClr>
              <a:bgClr>
                <a:srgbClr val="000000">
                  <a:lumMod val="65000"/>
                  <a:lumOff val="35000"/>
                </a:srgbClr>
              </a:bgClr>
            </a:patt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s-CO"/>
            </a:p>
          </c:txPr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6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4"/>
        <c:spPr>
          <a:solidFill>
            <a:schemeClr val="accent6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5"/>
        <c:spPr>
          <a:solidFill>
            <a:schemeClr val="accent6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6"/>
        <c:spPr>
          <a:solidFill>
            <a:schemeClr val="accent6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  <c:marker>
          <c:symbol val="none"/>
        </c:marker>
        <c:dLbl>
          <c:idx val="0"/>
          <c:spPr>
            <a:pattFill prst="pct75">
              <a:fgClr>
                <a:srgbClr val="000000">
                  <a:lumMod val="75000"/>
                  <a:lumOff val="25000"/>
                </a:srgbClr>
              </a:fgClr>
              <a:bgClr>
                <a:srgbClr val="000000">
                  <a:lumMod val="65000"/>
                  <a:lumOff val="35000"/>
                </a:srgbClr>
              </a:bgClr>
            </a:patt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s-CO"/>
            </a:p>
          </c:txPr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6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8"/>
        <c:spPr>
          <a:solidFill>
            <a:schemeClr val="accent6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9"/>
        <c:spPr>
          <a:solidFill>
            <a:schemeClr val="accent6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</c:pivotFmts>
    <c:plotArea>
      <c:layout/>
      <c:doughnutChart>
        <c:varyColors val="1"/>
        <c:ser>
          <c:idx val="0"/>
          <c:order val="0"/>
          <c:tx>
            <c:strRef>
              <c:f>pregunta6!$B$2</c:f>
              <c:strCache>
                <c:ptCount val="1"/>
                <c:pt idx="0">
                  <c:v>Total</c:v>
                </c:pt>
              </c:strCache>
            </c:strRef>
          </c:tx>
          <c:dPt>
            <c:idx val="0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FA90-49AC-BD2E-7D7237BCFC9F}"/>
              </c:ext>
            </c:extLst>
          </c:dPt>
          <c:dPt>
            <c:idx val="1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FA90-49AC-BD2E-7D7237BCFC9F}"/>
              </c:ext>
            </c:extLst>
          </c:dPt>
          <c:dPt>
            <c:idx val="2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FA90-49AC-BD2E-7D7237BCFC9F}"/>
              </c:ext>
            </c:extLst>
          </c:dPt>
          <c:dLbls>
            <c:spPr>
              <a:pattFill prst="pct75">
                <a:fgClr>
                  <a:srgbClr val="000000">
                    <a:lumMod val="75000"/>
                    <a:lumOff val="25000"/>
                  </a:srgbClr>
                </a:fgClr>
                <a:bgClr>
                  <a:srgbClr val="000000">
                    <a:lumMod val="65000"/>
                    <a:lumOff val="35000"/>
                  </a:srgb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s-CO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pregunta6!$A$3:$A$6</c:f>
              <c:strCache>
                <c:ptCount val="3"/>
                <c:pt idx="0">
                  <c:v>No</c:v>
                </c:pt>
                <c:pt idx="1">
                  <c:v>No estoy seguro</c:v>
                </c:pt>
                <c:pt idx="2">
                  <c:v>Sí</c:v>
                </c:pt>
              </c:strCache>
            </c:strRef>
          </c:cat>
          <c:val>
            <c:numRef>
              <c:f>pregunta6!$B$3:$B$6</c:f>
              <c:numCache>
                <c:formatCode>General</c:formatCode>
                <c:ptCount val="3"/>
                <c:pt idx="0">
                  <c:v>7</c:v>
                </c:pt>
                <c:pt idx="1">
                  <c:v>11</c:v>
                </c:pt>
                <c:pt idx="2">
                  <c:v>24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FA90-49AC-BD2E-7D7237BCFC9F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r"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s-CO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s-CO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MX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[ESTUDIO DE MERCADO TECNOLOGÍA ELÉCTRICA EN GENERACIÓN Y GESTIÓN EFICIENTE DE ENERGÍAS RENOVABLES (respuestas).xlsx]pregunta7!Tabla dinámica7</c:name>
    <c:fmtId val="-1"/>
  </c:pivotSource>
  <c:chart>
    <c:autoTitleDeleted val="1"/>
    <c:pivotFmts>
      <c:pivotFmt>
        <c:idx val="0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marker>
          <c:symbol val="circle"/>
          <c:size val="6"/>
          <c:spPr>
            <a:solidFill>
              <a:schemeClr val="accent1">
                <a:alpha val="85000"/>
              </a:schemeClr>
            </a:solidFill>
            <a:ln>
              <a:noFill/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s-CO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</c:pivotFmt>
      <c:pivotFmt>
        <c:idx val="2"/>
      </c:pivotFmt>
      <c:pivotFmt>
        <c:idx val="3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s-CO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s-CO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pregunta7!$B$2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1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s-CO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pregunta7!$A$3:$A$20</c:f>
              <c:strCache>
                <c:ptCount val="17"/>
                <c:pt idx="0">
                  <c:v>Biología </c:v>
                </c:pt>
                <c:pt idx="1">
                  <c:v>Cosmetologia </c:v>
                </c:pt>
                <c:pt idx="2">
                  <c:v>Derecho</c:v>
                </c:pt>
                <c:pt idx="3">
                  <c:v>Dermatología </c:v>
                </c:pt>
                <c:pt idx="4">
                  <c:v>Finanzas </c:v>
                </c:pt>
                <c:pt idx="5">
                  <c:v>Idiomas </c:v>
                </c:pt>
                <c:pt idx="6">
                  <c:v>ingeniería en sistemas </c:v>
                </c:pt>
                <c:pt idx="7">
                  <c:v>Ingeniero en sistema</c:v>
                </c:pt>
                <c:pt idx="8">
                  <c:v>Marqueting </c:v>
                </c:pt>
                <c:pt idx="9">
                  <c:v>Mecatrónica </c:v>
                </c:pt>
                <c:pt idx="10">
                  <c:v>Medicina</c:v>
                </c:pt>
                <c:pt idx="11">
                  <c:v>Medicina </c:v>
                </c:pt>
                <c:pt idx="12">
                  <c:v>Medicina general </c:v>
                </c:pt>
                <c:pt idx="13">
                  <c:v>Negocios internacionales, diseño de modas o algo relacionado </c:v>
                </c:pt>
                <c:pt idx="14">
                  <c:v>Puede ser agropecuaria </c:v>
                </c:pt>
                <c:pt idx="15">
                  <c:v>Veterinaria y zootecnia </c:v>
                </c:pt>
                <c:pt idx="16">
                  <c:v>Zootecnia </c:v>
                </c:pt>
              </c:strCache>
            </c:strRef>
          </c:cat>
          <c:val>
            <c:numRef>
              <c:f>pregunta7!$B$3:$B$20</c:f>
              <c:numCache>
                <c:formatCode>General</c:formatCode>
                <c:ptCount val="17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2</c:v>
                </c:pt>
                <c:pt idx="11">
                  <c:v>2</c:v>
                </c:pt>
                <c:pt idx="12">
                  <c:v>1</c:v>
                </c:pt>
                <c:pt idx="13">
                  <c:v>1</c:v>
                </c:pt>
                <c:pt idx="14">
                  <c:v>1</c:v>
                </c:pt>
                <c:pt idx="15">
                  <c:v>1</c:v>
                </c:pt>
                <c:pt idx="16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A61-48AD-9DB4-51F208FAAC4F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85569727"/>
        <c:axId val="85567807"/>
      </c:barChart>
      <c:catAx>
        <c:axId val="85569727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O"/>
          </a:p>
        </c:txPr>
        <c:crossAx val="85567807"/>
        <c:crosses val="autoZero"/>
        <c:auto val="1"/>
        <c:lblAlgn val="ctr"/>
        <c:lblOffset val="100"/>
        <c:noMultiLvlLbl val="0"/>
      </c:catAx>
      <c:valAx>
        <c:axId val="85567807"/>
        <c:scaling>
          <c:orientation val="minMax"/>
        </c:scaling>
        <c:delete val="1"/>
        <c:axPos val="b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85569727"/>
        <c:crosses val="max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s-CO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MX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[ESTUDIO DE MERCADO TECNOLOGÍA ELÉCTRICA EN GENERACIÓN Y GESTIÓN EFICIENTE DE ENERGÍAS RENOVABLES (respuestas).xlsx]pregunta11!Tabla dinámica11</c:name>
    <c:fmtId val="-1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  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s-CO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  <c:marker>
          <c:symbol val="circle"/>
          <c:size val="6"/>
        </c:marker>
        <c:dLbl>
          <c:idx val="0"/>
          <c:spPr>
            <a:pattFill prst="pct75">
              <a:fgClr>
                <a:srgbClr val="000000">
                  <a:lumMod val="75000"/>
                  <a:lumOff val="25000"/>
                </a:srgbClr>
              </a:fgClr>
              <a:bgClr>
                <a:srgbClr val="000000">
                  <a:lumMod val="65000"/>
                  <a:lumOff val="35000"/>
                </a:srgbClr>
              </a:bgClr>
            </a:patt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s-CO"/>
            </a:p>
          </c:txPr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</c:pivotFmt>
      <c:pivotFmt>
        <c:idx val="2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  <c:marker>
          <c:symbol val="none"/>
        </c:marker>
        <c:dLbl>
          <c:idx val="0"/>
          <c:spPr>
            <a:pattFill prst="pct75">
              <a:fgClr>
                <a:srgbClr val="000000">
                  <a:lumMod val="75000"/>
                  <a:lumOff val="25000"/>
                </a:srgbClr>
              </a:fgClr>
              <a:bgClr>
                <a:srgbClr val="000000">
                  <a:lumMod val="65000"/>
                  <a:lumOff val="35000"/>
                </a:srgbClr>
              </a:bgClr>
            </a:patt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s-CO"/>
            </a:p>
          </c:txPr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4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5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6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  <c:marker>
          <c:symbol val="none"/>
        </c:marker>
        <c:dLbl>
          <c:idx val="0"/>
          <c:spPr>
            <a:pattFill prst="pct75">
              <a:fgClr>
                <a:srgbClr val="000000">
                  <a:lumMod val="75000"/>
                  <a:lumOff val="25000"/>
                </a:srgbClr>
              </a:fgClr>
              <a:bgClr>
                <a:srgbClr val="000000">
                  <a:lumMod val="65000"/>
                  <a:lumOff val="35000"/>
                </a:srgbClr>
              </a:bgClr>
            </a:patt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s-CO"/>
            </a:p>
          </c:txPr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8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9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</c:pivotFmts>
    <c:plotArea>
      <c:layout/>
      <c:doughnutChart>
        <c:varyColors val="1"/>
        <c:ser>
          <c:idx val="0"/>
          <c:order val="0"/>
          <c:tx>
            <c:strRef>
              <c:f>pregunta11!$B$2</c:f>
              <c:strCache>
                <c:ptCount val="1"/>
                <c:pt idx="0">
                  <c:v>Total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BDD6-421F-BD02-92A018E48470}"/>
              </c:ext>
            </c:extLst>
          </c:dPt>
          <c:dPt>
            <c:idx val="1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BDD6-421F-BD02-92A018E48470}"/>
              </c:ext>
            </c:extLst>
          </c:dPt>
          <c:dPt>
            <c:idx val="2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BDD6-421F-BD02-92A018E48470}"/>
              </c:ext>
            </c:extLst>
          </c:dPt>
          <c:dLbls>
            <c:spPr>
              <a:pattFill prst="pct75">
                <a:fgClr>
                  <a:srgbClr val="000000">
                    <a:lumMod val="75000"/>
                    <a:lumOff val="25000"/>
                  </a:srgbClr>
                </a:fgClr>
                <a:bgClr>
                  <a:srgbClr val="000000">
                    <a:lumMod val="65000"/>
                    <a:lumOff val="35000"/>
                  </a:srgb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s-CO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pregunta11!$A$3:$A$6</c:f>
              <c:strCache>
                <c:ptCount val="3"/>
                <c:pt idx="0">
                  <c:v>A distancia</c:v>
                </c:pt>
                <c:pt idx="1">
                  <c:v>Híbrida</c:v>
                </c:pt>
                <c:pt idx="2">
                  <c:v>Presencial</c:v>
                </c:pt>
              </c:strCache>
            </c:strRef>
          </c:cat>
          <c:val>
            <c:numRef>
              <c:f>pregunta11!$B$3:$B$6</c:f>
              <c:numCache>
                <c:formatCode>General</c:formatCode>
                <c:ptCount val="3"/>
                <c:pt idx="0">
                  <c:v>3</c:v>
                </c:pt>
                <c:pt idx="1">
                  <c:v>3</c:v>
                </c:pt>
                <c:pt idx="2">
                  <c:v>36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BDD6-421F-BD02-92A018E48470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r"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s-CO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s-CO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300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defRPr sz="9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9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920046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098659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E669E4B3-CFB0-8070-651E-8E0FDA97FC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>
            <a:extLst>
              <a:ext uri="{FF2B5EF4-FFF2-40B4-BE49-F238E27FC236}">
                <a16:creationId xmlns:a16="http://schemas.microsoft.com/office/drawing/2014/main" id="{F0CF3F12-AFE9-F67B-5132-DD616CAAF6D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3:notes">
            <a:extLst>
              <a:ext uri="{FF2B5EF4-FFF2-40B4-BE49-F238E27FC236}">
                <a16:creationId xmlns:a16="http://schemas.microsoft.com/office/drawing/2014/main" id="{0BBA22CD-71EB-EC88-5DF3-F7B5D086D5A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158184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45F4C558-FEBA-8200-49ED-C35D843C26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>
            <a:extLst>
              <a:ext uri="{FF2B5EF4-FFF2-40B4-BE49-F238E27FC236}">
                <a16:creationId xmlns:a16="http://schemas.microsoft.com/office/drawing/2014/main" id="{A108A199-6586-A657-2F51-4C28E7F92EB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3:notes">
            <a:extLst>
              <a:ext uri="{FF2B5EF4-FFF2-40B4-BE49-F238E27FC236}">
                <a16:creationId xmlns:a16="http://schemas.microsoft.com/office/drawing/2014/main" id="{05EB2E80-EE48-519B-C25E-356CE3BD261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967091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A484096A-D2E2-DD22-B4C7-853D12AC5D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>
            <a:extLst>
              <a:ext uri="{FF2B5EF4-FFF2-40B4-BE49-F238E27FC236}">
                <a16:creationId xmlns:a16="http://schemas.microsoft.com/office/drawing/2014/main" id="{DB7DB1CC-6362-570F-F01B-04874CC431A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3:notes">
            <a:extLst>
              <a:ext uri="{FF2B5EF4-FFF2-40B4-BE49-F238E27FC236}">
                <a16:creationId xmlns:a16="http://schemas.microsoft.com/office/drawing/2014/main" id="{06E9630B-E4B2-E5B6-DBA6-180728CB573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007211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DB6BF86F-8731-5F42-72AE-A41F91E2B5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>
            <a:extLst>
              <a:ext uri="{FF2B5EF4-FFF2-40B4-BE49-F238E27FC236}">
                <a16:creationId xmlns:a16="http://schemas.microsoft.com/office/drawing/2014/main" id="{4045EF71-AE7F-98CB-8464-5A10D44AE05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3:notes">
            <a:extLst>
              <a:ext uri="{FF2B5EF4-FFF2-40B4-BE49-F238E27FC236}">
                <a16:creationId xmlns:a16="http://schemas.microsoft.com/office/drawing/2014/main" id="{6B7B9C34-ECBC-394B-148D-A5343033BEE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426119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68A26111-CFF1-97CA-220E-6F4080B771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>
            <a:extLst>
              <a:ext uri="{FF2B5EF4-FFF2-40B4-BE49-F238E27FC236}">
                <a16:creationId xmlns:a16="http://schemas.microsoft.com/office/drawing/2014/main" id="{4AFF3EAD-17FF-8CE9-B81B-AF209B902BC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3:notes">
            <a:extLst>
              <a:ext uri="{FF2B5EF4-FFF2-40B4-BE49-F238E27FC236}">
                <a16:creationId xmlns:a16="http://schemas.microsoft.com/office/drawing/2014/main" id="{121388C1-ADC8-184E-1D8C-15A4BAB2731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209558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C6FADEE2-A948-9177-D21E-1CEEA996A0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>
            <a:extLst>
              <a:ext uri="{FF2B5EF4-FFF2-40B4-BE49-F238E27FC236}">
                <a16:creationId xmlns:a16="http://schemas.microsoft.com/office/drawing/2014/main" id="{099EE39B-9561-C224-0B56-CB4D9D0EC44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3:notes">
            <a:extLst>
              <a:ext uri="{FF2B5EF4-FFF2-40B4-BE49-F238E27FC236}">
                <a16:creationId xmlns:a16="http://schemas.microsoft.com/office/drawing/2014/main" id="{BC1A58F4-DBEA-2BA7-D7CA-C35CF149DEE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2143464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A23B2C82-4AFE-5C14-F0D5-FDFD087655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>
            <a:extLst>
              <a:ext uri="{FF2B5EF4-FFF2-40B4-BE49-F238E27FC236}">
                <a16:creationId xmlns:a16="http://schemas.microsoft.com/office/drawing/2014/main" id="{47EA0CCE-6D8F-1F9F-0182-2BB1F277E27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3:notes">
            <a:extLst>
              <a:ext uri="{FF2B5EF4-FFF2-40B4-BE49-F238E27FC236}">
                <a16:creationId xmlns:a16="http://schemas.microsoft.com/office/drawing/2014/main" id="{C8DDD632-E5E5-8275-0192-BFCF74DDBC9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2535962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7F59043E-9482-A01C-8A2B-0069E2317A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>
            <a:extLst>
              <a:ext uri="{FF2B5EF4-FFF2-40B4-BE49-F238E27FC236}">
                <a16:creationId xmlns:a16="http://schemas.microsoft.com/office/drawing/2014/main" id="{D57B4422-F067-F49C-7F60-64F9153F0CB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3:notes">
            <a:extLst>
              <a:ext uri="{FF2B5EF4-FFF2-40B4-BE49-F238E27FC236}">
                <a16:creationId xmlns:a16="http://schemas.microsoft.com/office/drawing/2014/main" id="{1CAD8575-EE56-A450-D968-09ABB3606AA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504603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" name="Google Shape;5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4C85D26B-D7D4-14B5-D7DD-10435EB2EB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>
            <a:extLst>
              <a:ext uri="{FF2B5EF4-FFF2-40B4-BE49-F238E27FC236}">
                <a16:creationId xmlns:a16="http://schemas.microsoft.com/office/drawing/2014/main" id="{3FA77A46-65E5-4891-6558-DBD7340A833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3:notes">
            <a:extLst>
              <a:ext uri="{FF2B5EF4-FFF2-40B4-BE49-F238E27FC236}">
                <a16:creationId xmlns:a16="http://schemas.microsoft.com/office/drawing/2014/main" id="{89206780-14C7-CDFA-92C0-6A7B4A06816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0020032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9779D893-D364-2C82-35D9-3A5223FE26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>
            <a:extLst>
              <a:ext uri="{FF2B5EF4-FFF2-40B4-BE49-F238E27FC236}">
                <a16:creationId xmlns:a16="http://schemas.microsoft.com/office/drawing/2014/main" id="{914CDC4B-1E6F-459D-ED4B-0F10661858E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3:notes">
            <a:extLst>
              <a:ext uri="{FF2B5EF4-FFF2-40B4-BE49-F238E27FC236}">
                <a16:creationId xmlns:a16="http://schemas.microsoft.com/office/drawing/2014/main" id="{1EC98829-0EC7-D1D8-72D9-7FEFAB22E4D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0384733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D0FF8656-BA10-B65C-8949-69C509FC92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>
            <a:extLst>
              <a:ext uri="{FF2B5EF4-FFF2-40B4-BE49-F238E27FC236}">
                <a16:creationId xmlns:a16="http://schemas.microsoft.com/office/drawing/2014/main" id="{841D48A0-687A-672F-85ED-B40DFF69398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3:notes">
            <a:extLst>
              <a:ext uri="{FF2B5EF4-FFF2-40B4-BE49-F238E27FC236}">
                <a16:creationId xmlns:a16="http://schemas.microsoft.com/office/drawing/2014/main" id="{9D1F707D-F788-5AAD-5833-8C1319D9124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3810117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6898013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AEFD4A1E-E7DE-EC93-4514-A2A472BD84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>
            <a:extLst>
              <a:ext uri="{FF2B5EF4-FFF2-40B4-BE49-F238E27FC236}">
                <a16:creationId xmlns:a16="http://schemas.microsoft.com/office/drawing/2014/main" id="{284E3F3A-7565-A446-55CC-8CE9E03F0D9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3:notes">
            <a:extLst>
              <a:ext uri="{FF2B5EF4-FFF2-40B4-BE49-F238E27FC236}">
                <a16:creationId xmlns:a16="http://schemas.microsoft.com/office/drawing/2014/main" id="{E929BD9B-DF90-C7C8-0FAF-22157F24129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9406438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B40EAC3F-83CC-1378-0865-54A4E09E26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>
            <a:extLst>
              <a:ext uri="{FF2B5EF4-FFF2-40B4-BE49-F238E27FC236}">
                <a16:creationId xmlns:a16="http://schemas.microsoft.com/office/drawing/2014/main" id="{30799CCF-A25B-2739-9432-94A7FDE3E48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3:notes">
            <a:extLst>
              <a:ext uri="{FF2B5EF4-FFF2-40B4-BE49-F238E27FC236}">
                <a16:creationId xmlns:a16="http://schemas.microsoft.com/office/drawing/2014/main" id="{51350A47-6921-A8F4-E2D5-6762F6D2B9B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5599473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1D768DB9-3775-0596-A14F-362FDF8F0C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>
            <a:extLst>
              <a:ext uri="{FF2B5EF4-FFF2-40B4-BE49-F238E27FC236}">
                <a16:creationId xmlns:a16="http://schemas.microsoft.com/office/drawing/2014/main" id="{F0162B7C-4B12-920F-C698-FA63AC94312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3:notes">
            <a:extLst>
              <a:ext uri="{FF2B5EF4-FFF2-40B4-BE49-F238E27FC236}">
                <a16:creationId xmlns:a16="http://schemas.microsoft.com/office/drawing/2014/main" id="{E4B2ECFE-0E35-9616-4DE2-FE063B9C082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5767564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F05743B4-9068-CD37-D682-2C7D070661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>
            <a:extLst>
              <a:ext uri="{FF2B5EF4-FFF2-40B4-BE49-F238E27FC236}">
                <a16:creationId xmlns:a16="http://schemas.microsoft.com/office/drawing/2014/main" id="{CF63E230-2793-2EF1-A366-21BC23FB68A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3:notes">
            <a:extLst>
              <a:ext uri="{FF2B5EF4-FFF2-40B4-BE49-F238E27FC236}">
                <a16:creationId xmlns:a16="http://schemas.microsoft.com/office/drawing/2014/main" id="{8A1CEE6C-3004-0892-FE58-7B496252510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0751852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CC35CF8E-2FAB-C602-1974-3FC5A8A9E3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>
            <a:extLst>
              <a:ext uri="{FF2B5EF4-FFF2-40B4-BE49-F238E27FC236}">
                <a16:creationId xmlns:a16="http://schemas.microsoft.com/office/drawing/2014/main" id="{BDDD1D4A-8691-D7DF-3724-F46A31373DE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3:notes">
            <a:extLst>
              <a:ext uri="{FF2B5EF4-FFF2-40B4-BE49-F238E27FC236}">
                <a16:creationId xmlns:a16="http://schemas.microsoft.com/office/drawing/2014/main" id="{0B96B147-0331-9BB2-00E5-A667A8A3F78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4908755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AAE60934-EFAD-7767-7EC5-9F36BB3D7C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>
            <a:extLst>
              <a:ext uri="{FF2B5EF4-FFF2-40B4-BE49-F238E27FC236}">
                <a16:creationId xmlns:a16="http://schemas.microsoft.com/office/drawing/2014/main" id="{3183DD0C-33A2-39C5-8DCA-E90A397DFC1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3:notes">
            <a:extLst>
              <a:ext uri="{FF2B5EF4-FFF2-40B4-BE49-F238E27FC236}">
                <a16:creationId xmlns:a16="http://schemas.microsoft.com/office/drawing/2014/main" id="{45634F32-9EAD-D7FC-57D8-40C42A0982F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615876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>
          <a:extLst>
            <a:ext uri="{FF2B5EF4-FFF2-40B4-BE49-F238E27FC236}">
              <a16:creationId xmlns:a16="http://schemas.microsoft.com/office/drawing/2014/main" id="{432D3D0F-86FC-B6FB-A498-5046241B25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:notes">
            <a:extLst>
              <a:ext uri="{FF2B5EF4-FFF2-40B4-BE49-F238E27FC236}">
                <a16:creationId xmlns:a16="http://schemas.microsoft.com/office/drawing/2014/main" id="{AF04D8BF-17AF-F7C8-F966-7A005C1E6F4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" name="Google Shape;56;p2:notes">
            <a:extLst>
              <a:ext uri="{FF2B5EF4-FFF2-40B4-BE49-F238E27FC236}">
                <a16:creationId xmlns:a16="http://schemas.microsoft.com/office/drawing/2014/main" id="{19D6ABC2-5E41-E245-1B9F-F4399314DEA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545800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7D5DA5FF-DD80-9003-C91B-D2547ADDE8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>
            <a:extLst>
              <a:ext uri="{FF2B5EF4-FFF2-40B4-BE49-F238E27FC236}">
                <a16:creationId xmlns:a16="http://schemas.microsoft.com/office/drawing/2014/main" id="{2F78EEF8-1458-9281-D0E5-F95408A2866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3:notes">
            <a:extLst>
              <a:ext uri="{FF2B5EF4-FFF2-40B4-BE49-F238E27FC236}">
                <a16:creationId xmlns:a16="http://schemas.microsoft.com/office/drawing/2014/main" id="{5988AD9E-0E63-C9DE-CEEE-F7DE8B490E2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5409847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B89F23D2-D356-DFD6-CB5F-7ED744AB12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>
            <a:extLst>
              <a:ext uri="{FF2B5EF4-FFF2-40B4-BE49-F238E27FC236}">
                <a16:creationId xmlns:a16="http://schemas.microsoft.com/office/drawing/2014/main" id="{2112FD54-DCFE-03C8-5298-C5F9C3C306A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3:notes">
            <a:extLst>
              <a:ext uri="{FF2B5EF4-FFF2-40B4-BE49-F238E27FC236}">
                <a16:creationId xmlns:a16="http://schemas.microsoft.com/office/drawing/2014/main" id="{5EA63F8D-94E2-DABC-E93F-527334564B6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7502804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506F81D7-9C69-8F39-94B4-B9F9AA0C5A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>
            <a:extLst>
              <a:ext uri="{FF2B5EF4-FFF2-40B4-BE49-F238E27FC236}">
                <a16:creationId xmlns:a16="http://schemas.microsoft.com/office/drawing/2014/main" id="{3090AF5A-46C9-C5CC-61F7-5DA058C9003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3:notes">
            <a:extLst>
              <a:ext uri="{FF2B5EF4-FFF2-40B4-BE49-F238E27FC236}">
                <a16:creationId xmlns:a16="http://schemas.microsoft.com/office/drawing/2014/main" id="{4041F088-0409-A686-CD13-3606A71F14F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0537467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CB349D9B-5DC3-F235-3716-F1F77CF4A7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>
            <a:extLst>
              <a:ext uri="{FF2B5EF4-FFF2-40B4-BE49-F238E27FC236}">
                <a16:creationId xmlns:a16="http://schemas.microsoft.com/office/drawing/2014/main" id="{D2EC2507-9495-3221-114A-D57A29EEE71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3:notes">
            <a:extLst>
              <a:ext uri="{FF2B5EF4-FFF2-40B4-BE49-F238E27FC236}">
                <a16:creationId xmlns:a16="http://schemas.microsoft.com/office/drawing/2014/main" id="{55170906-54B3-5B62-1473-56BD6491B15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5632192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F662B958-E660-246A-9B28-04B739D575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>
            <a:extLst>
              <a:ext uri="{FF2B5EF4-FFF2-40B4-BE49-F238E27FC236}">
                <a16:creationId xmlns:a16="http://schemas.microsoft.com/office/drawing/2014/main" id="{C7DE89E9-8401-4809-9EE7-F5072D830C3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3:notes">
            <a:extLst>
              <a:ext uri="{FF2B5EF4-FFF2-40B4-BE49-F238E27FC236}">
                <a16:creationId xmlns:a16="http://schemas.microsoft.com/office/drawing/2014/main" id="{8FE3D54D-B5E9-C311-8B81-219CBF245D8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4536974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7A6D1871-9366-9C21-FF9F-AADD71765F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>
            <a:extLst>
              <a:ext uri="{FF2B5EF4-FFF2-40B4-BE49-F238E27FC236}">
                <a16:creationId xmlns:a16="http://schemas.microsoft.com/office/drawing/2014/main" id="{025E2E2D-5664-BD03-E472-592B993F9F6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3:notes">
            <a:extLst>
              <a:ext uri="{FF2B5EF4-FFF2-40B4-BE49-F238E27FC236}">
                <a16:creationId xmlns:a16="http://schemas.microsoft.com/office/drawing/2014/main" id="{D158D9AB-3105-2F24-EFCD-D574317AC69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4032994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74A491BF-1A18-1149-39FA-C5D5CD4B7F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>
            <a:extLst>
              <a:ext uri="{FF2B5EF4-FFF2-40B4-BE49-F238E27FC236}">
                <a16:creationId xmlns:a16="http://schemas.microsoft.com/office/drawing/2014/main" id="{56838FB3-00DC-34CD-A5C4-3FFAF399BC2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3:notes">
            <a:extLst>
              <a:ext uri="{FF2B5EF4-FFF2-40B4-BE49-F238E27FC236}">
                <a16:creationId xmlns:a16="http://schemas.microsoft.com/office/drawing/2014/main" id="{2A2DB741-D809-D06E-A3B3-8C910B50B89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1409951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46" name="Google Shape;646;p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663669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ADA22257-5D6B-31C3-42BA-5E05B1DC27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>
            <a:extLst>
              <a:ext uri="{FF2B5EF4-FFF2-40B4-BE49-F238E27FC236}">
                <a16:creationId xmlns:a16="http://schemas.microsoft.com/office/drawing/2014/main" id="{DE54BE74-C87F-179D-5D51-CBB7BED712E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3:notes">
            <a:extLst>
              <a:ext uri="{FF2B5EF4-FFF2-40B4-BE49-F238E27FC236}">
                <a16:creationId xmlns:a16="http://schemas.microsoft.com/office/drawing/2014/main" id="{3E883397-F427-1881-050B-AF2257FC13D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711959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47E39B21-A241-4019-9A4E-D6D618259C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>
            <a:extLst>
              <a:ext uri="{FF2B5EF4-FFF2-40B4-BE49-F238E27FC236}">
                <a16:creationId xmlns:a16="http://schemas.microsoft.com/office/drawing/2014/main" id="{A4E5B30E-8A10-BB40-101F-DDD54C884E7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3:notes">
            <a:extLst>
              <a:ext uri="{FF2B5EF4-FFF2-40B4-BE49-F238E27FC236}">
                <a16:creationId xmlns:a16="http://schemas.microsoft.com/office/drawing/2014/main" id="{2AF81B3C-D919-5AC8-5C95-D486254833D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703850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34871649-162F-9338-9277-353925237A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>
            <a:extLst>
              <a:ext uri="{FF2B5EF4-FFF2-40B4-BE49-F238E27FC236}">
                <a16:creationId xmlns:a16="http://schemas.microsoft.com/office/drawing/2014/main" id="{00CA01C0-7554-C578-D257-0179EA3AE1B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3:notes">
            <a:extLst>
              <a:ext uri="{FF2B5EF4-FFF2-40B4-BE49-F238E27FC236}">
                <a16:creationId xmlns:a16="http://schemas.microsoft.com/office/drawing/2014/main" id="{EAAFB889-3F36-7FFA-21E3-3D6FC54CC24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576916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7891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636501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66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66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6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5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75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7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7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6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6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6" name="Google Shape;16;p6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6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" name="Google Shape;19;p6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6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6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69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6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7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7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1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1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2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7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3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73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73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73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7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4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7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3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6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6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6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Microsoft_Word_Document2.docx"/><Relationship Id="rId3" Type="http://schemas.openxmlformats.org/officeDocument/2006/relationships/image" Target="../media/image3.png"/><Relationship Id="rId7" Type="http://schemas.openxmlformats.org/officeDocument/2006/relationships/image" Target="../media/image12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package" Target="../embeddings/Microsoft_Word_Document1.docx"/><Relationship Id="rId11" Type="http://schemas.openxmlformats.org/officeDocument/2006/relationships/image" Target="../media/image14.emf"/><Relationship Id="rId5" Type="http://schemas.openxmlformats.org/officeDocument/2006/relationships/image" Target="../media/image11.emf"/><Relationship Id="rId10" Type="http://schemas.openxmlformats.org/officeDocument/2006/relationships/package" Target="../embeddings/Microsoft_Word_Document3.docx"/><Relationship Id="rId4" Type="http://schemas.openxmlformats.org/officeDocument/2006/relationships/package" Target="../embeddings/Microsoft_Word_Document.docx"/><Relationship Id="rId9" Type="http://schemas.openxmlformats.org/officeDocument/2006/relationships/image" Target="../media/image13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emf"/><Relationship Id="rId5" Type="http://schemas.openxmlformats.org/officeDocument/2006/relationships/image" Target="../media/image15.emf"/><Relationship Id="rId4" Type="http://schemas.openxmlformats.org/officeDocument/2006/relationships/package" Target="../embeddings/Microsoft_Word_Document4.docx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emf"/><Relationship Id="rId5" Type="http://schemas.openxmlformats.org/officeDocument/2006/relationships/image" Target="../media/image18.emf"/><Relationship Id="rId4" Type="http://schemas.openxmlformats.org/officeDocument/2006/relationships/package" Target="../embeddings/Microsoft_Word_Document5.docx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biblio.ucaldas.edu.co/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g"/><Relationship Id="rId4" Type="http://schemas.openxmlformats.org/officeDocument/2006/relationships/image" Target="../media/image2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"/>
          <p:cNvSpPr txBox="1"/>
          <p:nvPr/>
        </p:nvSpPr>
        <p:spPr>
          <a:xfrm>
            <a:off x="766575" y="760850"/>
            <a:ext cx="353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Google Shape;239;p19">
            <a:extLst>
              <a:ext uri="{FF2B5EF4-FFF2-40B4-BE49-F238E27FC236}">
                <a16:creationId xmlns:a16="http://schemas.microsoft.com/office/drawing/2014/main" id="{0244D20B-822E-6E62-B0DA-3EA3D4D0942A}"/>
              </a:ext>
            </a:extLst>
          </p:cNvPr>
          <p:cNvSpPr txBox="1"/>
          <p:nvPr/>
        </p:nvSpPr>
        <p:spPr>
          <a:xfrm>
            <a:off x="298875" y="283144"/>
            <a:ext cx="8010000" cy="507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rgbClr val="000000"/>
              </a:buClr>
              <a:buSzPts val="2800"/>
            </a:pPr>
            <a:r>
              <a:rPr lang="es" sz="2700" b="1" dirty="0">
                <a:solidFill>
                  <a:srgbClr val="002060"/>
                </a:solidFill>
                <a:latin typeface="Roboto"/>
                <a:ea typeface="Roboto"/>
                <a:cs typeface="Roboto"/>
                <a:sym typeface="Roboto"/>
              </a:rPr>
              <a:t>2.2. </a:t>
            </a:r>
            <a:r>
              <a:rPr lang="es" sz="2700" b="1" dirty="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Estudio de Mercado-Estudiantes grado 11</a:t>
            </a:r>
            <a:endParaRPr dirty="0"/>
          </a:p>
        </p:txBody>
      </p:sp>
      <p:pic>
        <p:nvPicPr>
          <p:cNvPr id="5" name="Google Shape;238;p19">
            <a:extLst>
              <a:ext uri="{FF2B5EF4-FFF2-40B4-BE49-F238E27FC236}">
                <a16:creationId xmlns:a16="http://schemas.microsoft.com/office/drawing/2014/main" id="{231FDC3E-C9AA-AE88-C342-376DB499A096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98875" y="790935"/>
            <a:ext cx="8519925" cy="41791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87524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"/>
          <p:cNvSpPr txBox="1"/>
          <p:nvPr/>
        </p:nvSpPr>
        <p:spPr>
          <a:xfrm>
            <a:off x="766575" y="760850"/>
            <a:ext cx="353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Google Shape;239;p19">
            <a:extLst>
              <a:ext uri="{FF2B5EF4-FFF2-40B4-BE49-F238E27FC236}">
                <a16:creationId xmlns:a16="http://schemas.microsoft.com/office/drawing/2014/main" id="{0244D20B-822E-6E62-B0DA-3EA3D4D0942A}"/>
              </a:ext>
            </a:extLst>
          </p:cNvPr>
          <p:cNvSpPr txBox="1"/>
          <p:nvPr/>
        </p:nvSpPr>
        <p:spPr>
          <a:xfrm>
            <a:off x="298875" y="283144"/>
            <a:ext cx="8010000" cy="507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rgbClr val="000000"/>
              </a:buClr>
              <a:buSzPts val="2800"/>
            </a:pPr>
            <a:r>
              <a:rPr lang="es" sz="2700" b="1" dirty="0">
                <a:solidFill>
                  <a:srgbClr val="002060"/>
                </a:solidFill>
                <a:latin typeface="Roboto"/>
                <a:ea typeface="Roboto"/>
                <a:cs typeface="Roboto"/>
                <a:sym typeface="Roboto"/>
              </a:rPr>
              <a:t>2.2. </a:t>
            </a:r>
            <a:r>
              <a:rPr lang="es" sz="2700" b="1" dirty="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Estudio de Mercado-Estudiantes grado 8/9</a:t>
            </a:r>
            <a:endParaRPr dirty="0"/>
          </a:p>
        </p:txBody>
      </p:sp>
      <p:graphicFrame>
        <p:nvGraphicFramePr>
          <p:cNvPr id="2" name="Gráfico 1">
            <a:extLst>
              <a:ext uri="{FF2B5EF4-FFF2-40B4-BE49-F238E27FC236}">
                <a16:creationId xmlns:a16="http://schemas.microsoft.com/office/drawing/2014/main" id="{EB05C365-9729-9565-E5F8-D539DEAF14B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04560531"/>
              </p:ext>
            </p:extLst>
          </p:nvPr>
        </p:nvGraphicFramePr>
        <p:xfrm>
          <a:off x="235857" y="1200149"/>
          <a:ext cx="8418285" cy="34444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304797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>
          <a:extLst>
            <a:ext uri="{FF2B5EF4-FFF2-40B4-BE49-F238E27FC236}">
              <a16:creationId xmlns:a16="http://schemas.microsoft.com/office/drawing/2014/main" id="{82223969-FD6C-C512-73D6-7C04710F19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">
            <a:extLst>
              <a:ext uri="{FF2B5EF4-FFF2-40B4-BE49-F238E27FC236}">
                <a16:creationId xmlns:a16="http://schemas.microsoft.com/office/drawing/2014/main" id="{12C78EBD-F04A-0945-CEB5-84A446329178}"/>
              </a:ext>
            </a:extLst>
          </p:cNvPr>
          <p:cNvSpPr txBox="1"/>
          <p:nvPr/>
        </p:nvSpPr>
        <p:spPr>
          <a:xfrm>
            <a:off x="269934" y="790935"/>
            <a:ext cx="8614255" cy="4062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lvl="0" indent="-342900">
              <a:buFont typeface="+mj-lt"/>
              <a:buAutoNum type="arabicPeriod"/>
            </a:pPr>
            <a:r>
              <a:rPr lang="es-CO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Propósito:</a:t>
            </a:r>
            <a:r>
              <a:rPr lang="es-CO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Indagar el interés potencial entre estudiantes de programas técnicos afines (Instalación de Sistemas de Energía Renovable y Redes Eléctricas) de la región, para cursar un nuevo programa de "Tecnología Eléctrica en Generación y Gestión Eficiente de Energías Renovables" ofrecido por la Universidad de Caldas.</a:t>
            </a:r>
          </a:p>
          <a:p>
            <a:pPr marL="342900" lvl="0" indent="-342900">
              <a:buFont typeface="+mj-lt"/>
              <a:buAutoNum type="arabicPeriod"/>
            </a:pPr>
            <a:r>
              <a:rPr lang="es-CO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Metodología:</a:t>
            </a:r>
            <a:r>
              <a:rPr lang="es-CO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Se realizó una encuesta online (Google </a:t>
            </a:r>
            <a:r>
              <a:rPr lang="es-CO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Forms</a:t>
            </a:r>
            <a:r>
              <a:rPr lang="es-CO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 dirigida a estudiantes de nivel técnico. Se obtuvieron y analizaron </a:t>
            </a:r>
            <a:r>
              <a:rPr lang="es-CO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42 respuestas</a:t>
            </a:r>
            <a:r>
              <a:rPr lang="es-CO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válidas.</a:t>
            </a:r>
          </a:p>
          <a:p>
            <a:pPr marL="342900" lvl="0" indent="-342900">
              <a:buFont typeface="+mj-lt"/>
              <a:buAutoNum type="arabicPeriod"/>
            </a:pPr>
            <a:r>
              <a:rPr lang="es-CO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Hallazgos Clave:</a:t>
            </a:r>
            <a:endParaRPr lang="es-CO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s-CO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La muestra está compuesta mayoritariamente por mujeres (61.9%) y todos los encuestados estudian actualmente en instituciones públicas (100%).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s-CO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Existe una </a:t>
            </a:r>
            <a:r>
              <a:rPr lang="es-CO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alta intención de continuar estudiando</a:t>
            </a:r>
            <a:r>
              <a:rPr lang="es-CO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después de obtener el título técnico (85.7% planea seguir estudiando o combinar estudio y trabajo). El nivel </a:t>
            </a:r>
            <a:r>
              <a:rPr lang="es-CO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Tecnológico</a:t>
            </a:r>
            <a:r>
              <a:rPr lang="es-CO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es el preferido (61.9%) para continuar.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s-CO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Hay un </a:t>
            </a:r>
            <a:r>
              <a:rPr lang="es-CO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interés moderado pero positivo</a:t>
            </a:r>
            <a:r>
              <a:rPr lang="es-CO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en el programa específico propuesto: </a:t>
            </a:r>
            <a:r>
              <a:rPr lang="es-CO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57.1% (24 </a:t>
            </a:r>
            <a:r>
              <a:rPr lang="es-CO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resp</a:t>
            </a:r>
            <a:r>
              <a:rPr lang="es-CO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.)</a:t>
            </a:r>
            <a:r>
              <a:rPr lang="es-CO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manifestó interés en continuar su formación con esta Tecnología. Sin embargo, un significativo </a:t>
            </a:r>
            <a:r>
              <a:rPr lang="es-CO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26.2% (11 </a:t>
            </a:r>
            <a:r>
              <a:rPr lang="es-CO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resp</a:t>
            </a:r>
            <a:r>
              <a:rPr lang="es-CO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.)</a:t>
            </a:r>
            <a:r>
              <a:rPr lang="es-CO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está "inseguro".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s-CO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La </a:t>
            </a:r>
            <a:r>
              <a:rPr lang="es-CO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Oportunidad de Empleo</a:t>
            </a:r>
            <a:r>
              <a:rPr lang="es-CO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(mencionada sola o combinada en la mayoría de respuestas) es el factor más influyente para inscribirse, seguido por la Calidad Académica/Prestigio.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s-CO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Hay una </a:t>
            </a:r>
            <a:r>
              <a:rPr lang="es-CO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preferencia abrumadora por la modalidad Presencial (85.7%)</a:t>
            </a:r>
            <a:r>
              <a:rPr lang="es-CO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s-CO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Casi la mitad (47.6%) no había considerado previamente estudiar tecnología en esta área.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Google Shape;239;p19">
            <a:extLst>
              <a:ext uri="{FF2B5EF4-FFF2-40B4-BE49-F238E27FC236}">
                <a16:creationId xmlns:a16="http://schemas.microsoft.com/office/drawing/2014/main" id="{2F1EFA63-F4F6-9F75-F7D4-F212147680C8}"/>
              </a:ext>
            </a:extLst>
          </p:cNvPr>
          <p:cNvSpPr txBox="1"/>
          <p:nvPr/>
        </p:nvSpPr>
        <p:spPr>
          <a:xfrm>
            <a:off x="298875" y="283144"/>
            <a:ext cx="8010000" cy="507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rgbClr val="000000"/>
              </a:buClr>
              <a:buSzPts val="2800"/>
            </a:pPr>
            <a:r>
              <a:rPr lang="es" sz="2700" b="1" dirty="0">
                <a:solidFill>
                  <a:srgbClr val="002060"/>
                </a:solidFill>
                <a:latin typeface="Roboto"/>
                <a:ea typeface="Roboto"/>
                <a:cs typeface="Roboto"/>
                <a:sym typeface="Roboto"/>
              </a:rPr>
              <a:t>2.2. </a:t>
            </a:r>
            <a:r>
              <a:rPr lang="es" sz="2700" b="1" dirty="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Estudio de Mercado-Estudiantes t</a:t>
            </a:r>
            <a:r>
              <a:rPr lang="en-US" sz="2700" b="1" dirty="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é</a:t>
            </a:r>
            <a:r>
              <a:rPr lang="es" sz="2700" b="1" dirty="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cnicos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87721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>
          <a:extLst>
            <a:ext uri="{FF2B5EF4-FFF2-40B4-BE49-F238E27FC236}">
              <a16:creationId xmlns:a16="http://schemas.microsoft.com/office/drawing/2014/main" id="{F3300E08-DB08-7306-38CE-C24F41C35F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">
            <a:extLst>
              <a:ext uri="{FF2B5EF4-FFF2-40B4-BE49-F238E27FC236}">
                <a16:creationId xmlns:a16="http://schemas.microsoft.com/office/drawing/2014/main" id="{5158EC2F-E6BC-F6DF-AD31-8738D33976FB}"/>
              </a:ext>
            </a:extLst>
          </p:cNvPr>
          <p:cNvSpPr txBox="1"/>
          <p:nvPr/>
        </p:nvSpPr>
        <p:spPr>
          <a:xfrm>
            <a:off x="756453" y="750727"/>
            <a:ext cx="7328058" cy="12618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buSzPts val="1400"/>
            </a:pPr>
            <a:r>
              <a:rPr lang="en-US" b="1" dirty="0"/>
              <a:t>¿Tu </a:t>
            </a:r>
            <a:r>
              <a:rPr lang="en-US" b="1" dirty="0" err="1"/>
              <a:t>intención</a:t>
            </a:r>
            <a:r>
              <a:rPr lang="en-US" b="1" dirty="0"/>
              <a:t>, </a:t>
            </a:r>
            <a:r>
              <a:rPr lang="en-US" b="1" dirty="0" err="1"/>
              <a:t>una</a:t>
            </a:r>
            <a:r>
              <a:rPr lang="en-US" b="1" dirty="0"/>
              <a:t> </a:t>
            </a:r>
            <a:r>
              <a:rPr lang="en-US" b="1" dirty="0" err="1"/>
              <a:t>vez</a:t>
            </a:r>
            <a:r>
              <a:rPr lang="en-US" b="1" dirty="0"/>
              <a:t> </a:t>
            </a:r>
            <a:r>
              <a:rPr lang="en-US" b="1" dirty="0" err="1"/>
              <a:t>obtengas</a:t>
            </a:r>
            <a:r>
              <a:rPr lang="en-US" b="1" dirty="0"/>
              <a:t> </a:t>
            </a:r>
            <a:r>
              <a:rPr lang="en-US" b="1" dirty="0" err="1"/>
              <a:t>el</a:t>
            </a:r>
            <a:r>
              <a:rPr lang="en-US" b="1" dirty="0"/>
              <a:t> </a:t>
            </a:r>
            <a:r>
              <a:rPr lang="en-US" b="1" dirty="0" err="1"/>
              <a:t>título</a:t>
            </a:r>
            <a:r>
              <a:rPr lang="en-US" b="1" dirty="0"/>
              <a:t> de </a:t>
            </a:r>
            <a:r>
              <a:rPr lang="en-US" b="1" dirty="0" err="1"/>
              <a:t>técnico</a:t>
            </a:r>
            <a:r>
              <a:rPr lang="en-US" b="1" dirty="0"/>
              <a:t>, es?</a:t>
            </a:r>
            <a:endParaRPr lang="es-CO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SzPts val="1400"/>
            </a:pPr>
            <a:r>
              <a:rPr lang="es-CO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Las dos anteriores (Estudiar y Trabajar): 61.9% (26 </a:t>
            </a:r>
            <a:r>
              <a:rPr lang="es-CO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resp</a:t>
            </a:r>
            <a:r>
              <a:rPr lang="es-CO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.), Continuar estudiando: 23.8% (10 </a:t>
            </a:r>
            <a:r>
              <a:rPr lang="es-CO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resp</a:t>
            </a:r>
            <a:r>
              <a:rPr lang="es-CO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.), No sabe / No contesta: 9.5% (4 </a:t>
            </a:r>
            <a:r>
              <a:rPr lang="es-CO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resp</a:t>
            </a:r>
            <a:r>
              <a:rPr lang="es-CO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.), Empezar a trabajar: 4.8% (2 </a:t>
            </a:r>
            <a:r>
              <a:rPr lang="es-CO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resp</a:t>
            </a:r>
            <a:r>
              <a:rPr lang="es-CO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.). </a:t>
            </a:r>
            <a:r>
              <a:rPr lang="es-CO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(Total con intención de estudio: 85.7%)</a:t>
            </a:r>
            <a:r>
              <a:rPr lang="es-CO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Google Shape;239;p19">
            <a:extLst>
              <a:ext uri="{FF2B5EF4-FFF2-40B4-BE49-F238E27FC236}">
                <a16:creationId xmlns:a16="http://schemas.microsoft.com/office/drawing/2014/main" id="{396CD562-42B2-A29D-5DBC-53C87B4019DD}"/>
              </a:ext>
            </a:extLst>
          </p:cNvPr>
          <p:cNvSpPr txBox="1"/>
          <p:nvPr/>
        </p:nvSpPr>
        <p:spPr>
          <a:xfrm>
            <a:off x="298875" y="283144"/>
            <a:ext cx="8010000" cy="507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rgbClr val="000000"/>
              </a:buClr>
              <a:buSzPts val="2800"/>
            </a:pPr>
            <a:r>
              <a:rPr lang="es" sz="2700" b="1" dirty="0">
                <a:solidFill>
                  <a:srgbClr val="002060"/>
                </a:solidFill>
                <a:latin typeface="Roboto"/>
                <a:ea typeface="Roboto"/>
                <a:cs typeface="Roboto"/>
                <a:sym typeface="Roboto"/>
              </a:rPr>
              <a:t>2.2. </a:t>
            </a:r>
            <a:r>
              <a:rPr lang="es" sz="2700" b="1" dirty="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Estudio de Mercado-Estudiantes </a:t>
            </a:r>
            <a:r>
              <a:rPr lang="en-US" sz="2700" b="1" dirty="0" err="1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técnicos</a:t>
            </a:r>
            <a:r>
              <a:rPr lang="en-US" sz="2700" b="1" dirty="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dirty="0"/>
          </a:p>
        </p:txBody>
      </p:sp>
      <p:graphicFrame>
        <p:nvGraphicFramePr>
          <p:cNvPr id="4" name="Gráfico 3" descr="Tipo de gráfico: Anillo. Presencial representa la mayoría de &quot;¿Preferiría estudiar este programa en que modalidad ?&quot;.&#10;&#10;Descripción generada automáticamente">
            <a:extLst>
              <a:ext uri="{FF2B5EF4-FFF2-40B4-BE49-F238E27FC236}">
                <a16:creationId xmlns:a16="http://schemas.microsoft.com/office/drawing/2014/main" id="{AA0F1489-1EA7-6F80-05A3-96D5CE596BB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25576174"/>
              </p:ext>
            </p:extLst>
          </p:nvPr>
        </p:nvGraphicFramePr>
        <p:xfrm>
          <a:off x="2062594" y="2117156"/>
          <a:ext cx="461391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4202509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>
          <a:extLst>
            <a:ext uri="{FF2B5EF4-FFF2-40B4-BE49-F238E27FC236}">
              <a16:creationId xmlns:a16="http://schemas.microsoft.com/office/drawing/2014/main" id="{3F413F46-255D-3FD8-63C5-3A37C058B6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">
            <a:extLst>
              <a:ext uri="{FF2B5EF4-FFF2-40B4-BE49-F238E27FC236}">
                <a16:creationId xmlns:a16="http://schemas.microsoft.com/office/drawing/2014/main" id="{E168AC0A-DDF4-B92C-0637-7BD980F243C0}"/>
              </a:ext>
            </a:extLst>
          </p:cNvPr>
          <p:cNvSpPr txBox="1"/>
          <p:nvPr/>
        </p:nvSpPr>
        <p:spPr>
          <a:xfrm>
            <a:off x="756453" y="750727"/>
            <a:ext cx="7328058" cy="1046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US" b="1" dirty="0"/>
              <a:t>Si </a:t>
            </a:r>
            <a:r>
              <a:rPr lang="en-US" b="1" dirty="0" err="1"/>
              <a:t>tu</a:t>
            </a:r>
            <a:r>
              <a:rPr lang="en-US" b="1" dirty="0"/>
              <a:t> </a:t>
            </a:r>
            <a:r>
              <a:rPr lang="en-US" b="1" dirty="0" err="1"/>
              <a:t>intención</a:t>
            </a:r>
            <a:r>
              <a:rPr lang="en-US" b="1" dirty="0"/>
              <a:t> es </a:t>
            </a:r>
            <a:r>
              <a:rPr lang="en-US" b="1" dirty="0" err="1"/>
              <a:t>seguir</a:t>
            </a:r>
            <a:r>
              <a:rPr lang="en-US" b="1" dirty="0"/>
              <a:t> </a:t>
            </a:r>
            <a:r>
              <a:rPr lang="en-US" b="1" dirty="0" err="1"/>
              <a:t>estudiando</a:t>
            </a:r>
            <a:r>
              <a:rPr lang="en-US" b="1" dirty="0"/>
              <a:t>, ¿</a:t>
            </a:r>
            <a:r>
              <a:rPr lang="en-US" b="1" dirty="0" err="1"/>
              <a:t>qué</a:t>
            </a:r>
            <a:r>
              <a:rPr lang="en-US" b="1" dirty="0"/>
              <a:t> </a:t>
            </a:r>
            <a:r>
              <a:rPr lang="en-US" b="1" dirty="0" err="1"/>
              <a:t>tipo</a:t>
            </a:r>
            <a:r>
              <a:rPr lang="en-US" b="1" dirty="0"/>
              <a:t> de </a:t>
            </a:r>
            <a:r>
              <a:rPr lang="en-US" b="1" dirty="0" err="1"/>
              <a:t>programa</a:t>
            </a:r>
            <a:r>
              <a:rPr lang="en-US" b="1" dirty="0"/>
              <a:t> </a:t>
            </a:r>
            <a:r>
              <a:rPr lang="en-US" b="1" dirty="0" err="1"/>
              <a:t>te</a:t>
            </a:r>
            <a:r>
              <a:rPr lang="en-US" b="1" dirty="0"/>
              <a:t> </a:t>
            </a:r>
            <a:r>
              <a:rPr lang="en-US" b="1" dirty="0" err="1"/>
              <a:t>gustaría</a:t>
            </a:r>
            <a:r>
              <a:rPr lang="en-US" b="1" dirty="0"/>
              <a:t> </a:t>
            </a:r>
            <a:r>
              <a:rPr lang="en-US" b="1" dirty="0" err="1"/>
              <a:t>realizar</a:t>
            </a:r>
            <a:r>
              <a:rPr lang="en-US" b="1" dirty="0"/>
              <a:t>?</a:t>
            </a:r>
            <a:endParaRPr lang="es-CO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0"/>
            <a:r>
              <a:rPr lang="es-CO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Profesional : 61.9% (26 </a:t>
            </a:r>
            <a:r>
              <a:rPr lang="es-CO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resp</a:t>
            </a:r>
            <a:r>
              <a:rPr lang="es-CO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.), No sabe / No contesta: 16.7% (7 </a:t>
            </a:r>
            <a:r>
              <a:rPr lang="es-CO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resp</a:t>
            </a:r>
            <a:r>
              <a:rPr lang="es-CO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.), Tecnológico : 14.3% (6 </a:t>
            </a:r>
            <a:r>
              <a:rPr lang="es-CO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resp</a:t>
            </a:r>
            <a:r>
              <a:rPr lang="es-CO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.), Técnico: 7.1% (3 </a:t>
            </a:r>
            <a:r>
              <a:rPr lang="es-CO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resp</a:t>
            </a:r>
            <a:r>
              <a:rPr lang="es-CO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.).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Google Shape;239;p19">
            <a:extLst>
              <a:ext uri="{FF2B5EF4-FFF2-40B4-BE49-F238E27FC236}">
                <a16:creationId xmlns:a16="http://schemas.microsoft.com/office/drawing/2014/main" id="{EC77FE2F-C76E-45B7-0409-49648F615B50}"/>
              </a:ext>
            </a:extLst>
          </p:cNvPr>
          <p:cNvSpPr txBox="1"/>
          <p:nvPr/>
        </p:nvSpPr>
        <p:spPr>
          <a:xfrm>
            <a:off x="298875" y="283144"/>
            <a:ext cx="8010000" cy="507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rgbClr val="000000"/>
              </a:buClr>
              <a:buSzPts val="2800"/>
            </a:pPr>
            <a:r>
              <a:rPr lang="es" sz="2700" b="1" dirty="0">
                <a:solidFill>
                  <a:srgbClr val="002060"/>
                </a:solidFill>
                <a:latin typeface="Roboto"/>
                <a:ea typeface="Roboto"/>
                <a:cs typeface="Roboto"/>
                <a:sym typeface="Roboto"/>
              </a:rPr>
              <a:t>2.2. </a:t>
            </a:r>
            <a:r>
              <a:rPr lang="es" sz="2700" b="1" dirty="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Estudio de Mercado-Estudiantes </a:t>
            </a:r>
            <a:r>
              <a:rPr lang="en-US" sz="2700" b="1" dirty="0" err="1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técnicos</a:t>
            </a:r>
            <a:r>
              <a:rPr lang="en-US" sz="2700" b="1" dirty="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dirty="0"/>
          </a:p>
        </p:txBody>
      </p:sp>
      <p:graphicFrame>
        <p:nvGraphicFramePr>
          <p:cNvPr id="2" name="Gráfico 1" descr="Tipo de gráfico: Anillo. Las dos anteriores representa la mayoría de &quot;¿Tu intención, una vez obtengas el título de técnico, es?&quot;.&#10;&#10;Descripción generada automáticamente">
            <a:extLst>
              <a:ext uri="{FF2B5EF4-FFF2-40B4-BE49-F238E27FC236}">
                <a16:creationId xmlns:a16="http://schemas.microsoft.com/office/drawing/2014/main" id="{D45D65A1-8EDD-FBDC-5DBC-8B4EF236E7D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02996501"/>
              </p:ext>
            </p:extLst>
          </p:nvPr>
        </p:nvGraphicFramePr>
        <p:xfrm>
          <a:off x="2123052" y="1751482"/>
          <a:ext cx="4594860" cy="30441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684906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>
          <a:extLst>
            <a:ext uri="{FF2B5EF4-FFF2-40B4-BE49-F238E27FC236}">
              <a16:creationId xmlns:a16="http://schemas.microsoft.com/office/drawing/2014/main" id="{24A81904-739C-3AEF-0F19-19EAEFE301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">
            <a:extLst>
              <a:ext uri="{FF2B5EF4-FFF2-40B4-BE49-F238E27FC236}">
                <a16:creationId xmlns:a16="http://schemas.microsoft.com/office/drawing/2014/main" id="{E0921487-2926-CFB3-CFD6-7D16F0F3D3D5}"/>
              </a:ext>
            </a:extLst>
          </p:cNvPr>
          <p:cNvSpPr txBox="1"/>
          <p:nvPr/>
        </p:nvSpPr>
        <p:spPr>
          <a:xfrm>
            <a:off x="756453" y="750727"/>
            <a:ext cx="7328058" cy="1415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just">
              <a:defRPr sz="1800" b="1" i="0" u="none" strike="noStrike" kern="1200" baseline="0">
                <a:solidFill>
                  <a:srgbClr val="000000">
                    <a:lumMod val="75000"/>
                    <a:lumOff val="25000"/>
                  </a:srgbClr>
                </a:solidFill>
                <a:latin typeface="+mn-lt"/>
                <a:ea typeface="+mn-ea"/>
                <a:cs typeface="+mn-cs"/>
              </a:defRPr>
            </a:pPr>
            <a:r>
              <a:rPr lang="en-US" sz="1200" b="1" kern="1200" dirty="0">
                <a:solidFill>
                  <a:schemeClr val="tx1"/>
                </a:solidFill>
                <a:latin typeface="+mn-lt"/>
              </a:rPr>
              <a:t>¿Le </a:t>
            </a:r>
            <a:r>
              <a:rPr lang="en-US" sz="1200" b="1" kern="1200" dirty="0" err="1">
                <a:solidFill>
                  <a:schemeClr val="tx1"/>
                </a:solidFill>
                <a:latin typeface="+mn-lt"/>
              </a:rPr>
              <a:t>interesaría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1200" b="1" kern="1200" dirty="0" err="1">
                <a:solidFill>
                  <a:schemeClr val="tx1"/>
                </a:solidFill>
                <a:latin typeface="+mn-lt"/>
              </a:rPr>
              <a:t>continuar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1200" b="1" kern="1200" dirty="0" err="1">
                <a:solidFill>
                  <a:schemeClr val="tx1"/>
                </a:solidFill>
                <a:latin typeface="+mn-lt"/>
              </a:rPr>
              <a:t>su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1200" b="1" kern="1200" dirty="0" err="1">
                <a:solidFill>
                  <a:schemeClr val="tx1"/>
                </a:solidFill>
                <a:latin typeface="+mn-lt"/>
              </a:rPr>
              <a:t>formación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1200" b="1" kern="1200" dirty="0" err="1">
                <a:solidFill>
                  <a:schemeClr val="tx1"/>
                </a:solidFill>
                <a:latin typeface="+mn-lt"/>
              </a:rPr>
              <a:t>en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</a:rPr>
              <a:t> un </a:t>
            </a:r>
            <a:r>
              <a:rPr lang="en-US" sz="1200" b="1" kern="1200" dirty="0" err="1">
                <a:solidFill>
                  <a:schemeClr val="tx1"/>
                </a:solidFill>
                <a:latin typeface="+mn-lt"/>
              </a:rPr>
              <a:t>programa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</a:rPr>
              <a:t> de </a:t>
            </a:r>
            <a:r>
              <a:rPr lang="en-US" sz="1200" b="1" kern="1200" dirty="0" err="1">
                <a:solidFill>
                  <a:schemeClr val="tx1"/>
                </a:solidFill>
                <a:latin typeface="+mn-lt"/>
              </a:rPr>
              <a:t>Tecnología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1200" b="1" kern="1200" dirty="0" err="1">
                <a:solidFill>
                  <a:schemeClr val="tx1"/>
                </a:solidFill>
                <a:latin typeface="+mn-lt"/>
              </a:rPr>
              <a:t>Eléctrica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1200" b="1" kern="1200" dirty="0" err="1">
                <a:solidFill>
                  <a:schemeClr val="tx1"/>
                </a:solidFill>
                <a:latin typeface="+mn-lt"/>
              </a:rPr>
              <a:t>en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</a:rPr>
              <a:t> Generación y </a:t>
            </a:r>
            <a:r>
              <a:rPr lang="en-US" sz="1200" b="1" kern="1200" dirty="0" err="1">
                <a:solidFill>
                  <a:schemeClr val="tx1"/>
                </a:solidFill>
                <a:latin typeface="+mn-lt"/>
              </a:rPr>
              <a:t>Gestión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1200" b="1" kern="1200" dirty="0" err="1">
                <a:solidFill>
                  <a:schemeClr val="tx1"/>
                </a:solidFill>
                <a:latin typeface="+mn-lt"/>
              </a:rPr>
              <a:t>Eficiente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</a:rPr>
              <a:t> de </a:t>
            </a:r>
            <a:r>
              <a:rPr lang="en-US" sz="1200" b="1" kern="1200" dirty="0" err="1">
                <a:solidFill>
                  <a:schemeClr val="tx1"/>
                </a:solidFill>
                <a:latin typeface="+mn-lt"/>
              </a:rPr>
              <a:t>Energías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1200" b="1" kern="1200" dirty="0" err="1">
                <a:solidFill>
                  <a:schemeClr val="tx1"/>
                </a:solidFill>
                <a:latin typeface="+mn-lt"/>
              </a:rPr>
              <a:t>Renovables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</a:rPr>
              <a:t>?  </a:t>
            </a:r>
          </a:p>
          <a:p>
            <a:pPr lvl="1"/>
            <a:r>
              <a:rPr lang="es-CO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Sí: 57.1% (24 </a:t>
            </a:r>
            <a:r>
              <a:rPr lang="es-CO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resp</a:t>
            </a:r>
            <a:r>
              <a:rPr lang="es-CO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.)</a:t>
            </a:r>
            <a:endParaRPr lang="es-CO" sz="11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s-CO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No estoy seguro: 26.2% (11 </a:t>
            </a:r>
            <a:r>
              <a:rPr lang="es-CO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resp</a:t>
            </a:r>
            <a:r>
              <a:rPr lang="es-CO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.)</a:t>
            </a:r>
            <a:endParaRPr lang="es-CO" sz="11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s-CO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No: 16.7% (7 </a:t>
            </a:r>
            <a:r>
              <a:rPr lang="es-CO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resp</a:t>
            </a:r>
            <a:r>
              <a:rPr lang="es-CO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.)</a:t>
            </a:r>
            <a:endParaRPr lang="es-CO" sz="11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Google Shape;239;p19">
            <a:extLst>
              <a:ext uri="{FF2B5EF4-FFF2-40B4-BE49-F238E27FC236}">
                <a16:creationId xmlns:a16="http://schemas.microsoft.com/office/drawing/2014/main" id="{6AC162DB-A897-BA2C-EE6B-5D4AFD13FC39}"/>
              </a:ext>
            </a:extLst>
          </p:cNvPr>
          <p:cNvSpPr txBox="1"/>
          <p:nvPr/>
        </p:nvSpPr>
        <p:spPr>
          <a:xfrm>
            <a:off x="298875" y="283144"/>
            <a:ext cx="8010000" cy="507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rgbClr val="000000"/>
              </a:buClr>
              <a:buSzPts val="2800"/>
            </a:pPr>
            <a:r>
              <a:rPr lang="es" sz="2700" b="1" dirty="0">
                <a:solidFill>
                  <a:srgbClr val="002060"/>
                </a:solidFill>
                <a:latin typeface="Roboto"/>
                <a:ea typeface="Roboto"/>
                <a:cs typeface="Roboto"/>
                <a:sym typeface="Roboto"/>
              </a:rPr>
              <a:t>2.2. </a:t>
            </a:r>
            <a:r>
              <a:rPr lang="es" sz="2700" b="1" dirty="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Estudio de Mercado-Estudiantes </a:t>
            </a:r>
            <a:r>
              <a:rPr lang="en-US" sz="2700" b="1" dirty="0" err="1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técnicos</a:t>
            </a:r>
            <a:r>
              <a:rPr lang="en-US" sz="2700" b="1" dirty="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dirty="0"/>
          </a:p>
        </p:txBody>
      </p:sp>
      <p:graphicFrame>
        <p:nvGraphicFramePr>
          <p:cNvPr id="4" name="Gráfico 3" descr="Tipo de gráfico: Anillo. Profesional representa la mayoría de &quot;Si tu intención es seguir estudiando, ¿qué tipo de programa te gustaría realizar?&quot;.&#10;&#10;Descripción generada automáticamente">
            <a:extLst>
              <a:ext uri="{FF2B5EF4-FFF2-40B4-BE49-F238E27FC236}">
                <a16:creationId xmlns:a16="http://schemas.microsoft.com/office/drawing/2014/main" id="{82B4D935-CDE3-2E30-6EC0-BFD46FD070C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58869045"/>
              </p:ext>
            </p:extLst>
          </p:nvPr>
        </p:nvGraphicFramePr>
        <p:xfrm>
          <a:off x="1957172" y="1882786"/>
          <a:ext cx="4784419" cy="31255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2764564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>
          <a:extLst>
            <a:ext uri="{FF2B5EF4-FFF2-40B4-BE49-F238E27FC236}">
              <a16:creationId xmlns:a16="http://schemas.microsoft.com/office/drawing/2014/main" id="{7EEAF3C3-8ED2-CC12-A85A-40F37F8B38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">
            <a:extLst>
              <a:ext uri="{FF2B5EF4-FFF2-40B4-BE49-F238E27FC236}">
                <a16:creationId xmlns:a16="http://schemas.microsoft.com/office/drawing/2014/main" id="{AA711840-C851-6358-9842-0CFC313BDFC9}"/>
              </a:ext>
            </a:extLst>
          </p:cNvPr>
          <p:cNvSpPr txBox="1"/>
          <p:nvPr/>
        </p:nvSpPr>
        <p:spPr>
          <a:xfrm>
            <a:off x="756453" y="750727"/>
            <a:ext cx="7328058" cy="12618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US" b="1" dirty="0"/>
              <a:t>Si </a:t>
            </a:r>
            <a:r>
              <a:rPr lang="en-US" b="1" dirty="0" err="1"/>
              <a:t>su</a:t>
            </a:r>
            <a:r>
              <a:rPr lang="en-US" b="1" dirty="0"/>
              <a:t> </a:t>
            </a:r>
            <a:r>
              <a:rPr lang="en-US" b="1" dirty="0" err="1"/>
              <a:t>respuesta</a:t>
            </a:r>
            <a:r>
              <a:rPr lang="en-US" b="1" dirty="0"/>
              <a:t> es no, que </a:t>
            </a:r>
            <a:r>
              <a:rPr lang="en-US" b="1" dirty="0" err="1"/>
              <a:t>otra</a:t>
            </a:r>
            <a:r>
              <a:rPr lang="en-US" b="1" dirty="0"/>
              <a:t> </a:t>
            </a:r>
            <a:r>
              <a:rPr lang="en-US" b="1" dirty="0" err="1"/>
              <a:t>carrera</a:t>
            </a:r>
            <a:r>
              <a:rPr lang="en-US" b="1" dirty="0"/>
              <a:t> le </a:t>
            </a:r>
            <a:r>
              <a:rPr lang="en-US" b="1" dirty="0" err="1"/>
              <a:t>gustaria</a:t>
            </a:r>
            <a:r>
              <a:rPr lang="en-US" b="1" dirty="0"/>
              <a:t> </a:t>
            </a:r>
            <a:r>
              <a:rPr lang="en-US" b="1" dirty="0" err="1"/>
              <a:t>estudiar</a:t>
            </a:r>
            <a:r>
              <a:rPr lang="en-US" dirty="0"/>
              <a:t>.</a:t>
            </a:r>
            <a:endParaRPr lang="es-CO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0"/>
            <a:r>
              <a:rPr lang="es-CO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Los datos proporcionados listan diversas áreas (Biología, Derecho, Finanzas, Ingeniería de Sistemas, Marketing, Medicina, Agropecuaria, etc.), indicando intereses variados fuera del sector energético/eléctrico entre este pequeño grupo.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Google Shape;239;p19">
            <a:extLst>
              <a:ext uri="{FF2B5EF4-FFF2-40B4-BE49-F238E27FC236}">
                <a16:creationId xmlns:a16="http://schemas.microsoft.com/office/drawing/2014/main" id="{1DF87DE3-C960-FEBA-C6C8-C6EEC1A12E0F}"/>
              </a:ext>
            </a:extLst>
          </p:cNvPr>
          <p:cNvSpPr txBox="1"/>
          <p:nvPr/>
        </p:nvSpPr>
        <p:spPr>
          <a:xfrm>
            <a:off x="298875" y="283144"/>
            <a:ext cx="8010000" cy="507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rgbClr val="000000"/>
              </a:buClr>
              <a:buSzPts val="2800"/>
            </a:pPr>
            <a:r>
              <a:rPr lang="es" sz="2700" b="1" dirty="0">
                <a:solidFill>
                  <a:srgbClr val="002060"/>
                </a:solidFill>
                <a:latin typeface="Roboto"/>
                <a:ea typeface="Roboto"/>
                <a:cs typeface="Roboto"/>
                <a:sym typeface="Roboto"/>
              </a:rPr>
              <a:t>2.2. </a:t>
            </a:r>
            <a:r>
              <a:rPr lang="es" sz="2700" b="1" dirty="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Estudio de Mercado-Estudiantes </a:t>
            </a:r>
            <a:r>
              <a:rPr lang="en-US" sz="2700" b="1" dirty="0" err="1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técnicos</a:t>
            </a:r>
            <a:r>
              <a:rPr lang="en-US" sz="2700" b="1" dirty="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dirty="0"/>
          </a:p>
        </p:txBody>
      </p:sp>
      <p:graphicFrame>
        <p:nvGraphicFramePr>
          <p:cNvPr id="2" name="Gráfico 1" descr="Tipo de gráfico: Barras apiladas. Para &quot;¿Qué obstáculos considera que podrían impedir su inscripción en este programa?: Disponibilidad de tiempo&quot;, &quot;Si tu intención es seguir estudiando, ¿qué tipo de programa te gustaría realizar?&quot;: Profesional y Tecnológico aparecen más a menudo.&#10;&#10;Descripción generada automáticamente">
            <a:extLst>
              <a:ext uri="{FF2B5EF4-FFF2-40B4-BE49-F238E27FC236}">
                <a16:creationId xmlns:a16="http://schemas.microsoft.com/office/drawing/2014/main" id="{46DB098A-E517-11EA-C7FC-8C09200A22B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90144099"/>
              </p:ext>
            </p:extLst>
          </p:nvPr>
        </p:nvGraphicFramePr>
        <p:xfrm>
          <a:off x="2075427" y="2012581"/>
          <a:ext cx="4690110" cy="2895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91574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>
          <a:extLst>
            <a:ext uri="{FF2B5EF4-FFF2-40B4-BE49-F238E27FC236}">
              <a16:creationId xmlns:a16="http://schemas.microsoft.com/office/drawing/2014/main" id="{2CCAF877-974D-7FEE-049E-902A9BC350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">
            <a:extLst>
              <a:ext uri="{FF2B5EF4-FFF2-40B4-BE49-F238E27FC236}">
                <a16:creationId xmlns:a16="http://schemas.microsoft.com/office/drawing/2014/main" id="{23F329FF-37D6-F047-6EA2-2897AAED30DC}"/>
              </a:ext>
            </a:extLst>
          </p:cNvPr>
          <p:cNvSpPr txBox="1"/>
          <p:nvPr/>
        </p:nvSpPr>
        <p:spPr>
          <a:xfrm>
            <a:off x="756453" y="750727"/>
            <a:ext cx="7328058" cy="12618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n-US" b="1" dirty="0">
                <a:solidFill>
                  <a:schemeClr val="tx1"/>
                </a:solidFill>
              </a:rPr>
              <a:t>¿</a:t>
            </a:r>
            <a:r>
              <a:rPr lang="en-US" b="1" dirty="0" err="1">
                <a:solidFill>
                  <a:schemeClr val="tx1"/>
                </a:solidFill>
              </a:rPr>
              <a:t>Preferiría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 err="1">
                <a:solidFill>
                  <a:schemeClr val="tx1"/>
                </a:solidFill>
              </a:rPr>
              <a:t>estudiar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 err="1">
                <a:solidFill>
                  <a:schemeClr val="tx1"/>
                </a:solidFill>
              </a:rPr>
              <a:t>este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 err="1">
                <a:solidFill>
                  <a:schemeClr val="tx1"/>
                </a:solidFill>
              </a:rPr>
              <a:t>programa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 err="1">
                <a:solidFill>
                  <a:schemeClr val="tx1"/>
                </a:solidFill>
              </a:rPr>
              <a:t>en</a:t>
            </a:r>
            <a:r>
              <a:rPr lang="en-US" b="1" dirty="0">
                <a:solidFill>
                  <a:schemeClr val="tx1"/>
                </a:solidFill>
              </a:rPr>
              <a:t> que </a:t>
            </a:r>
            <a:r>
              <a:rPr lang="en-US" b="1" dirty="0" err="1">
                <a:solidFill>
                  <a:schemeClr val="tx1"/>
                </a:solidFill>
              </a:rPr>
              <a:t>modalidad</a:t>
            </a:r>
            <a:r>
              <a:rPr lang="en-US" b="1" dirty="0">
                <a:solidFill>
                  <a:schemeClr val="tx1"/>
                </a:solidFill>
              </a:rPr>
              <a:t> ?</a:t>
            </a:r>
            <a:endParaRPr lang="es-CO" b="1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0"/>
            <a:r>
              <a:rPr lang="es-CO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Presencial: 85.7%</a:t>
            </a:r>
            <a:r>
              <a:rPr lang="es-CO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(36 </a:t>
            </a:r>
            <a:r>
              <a:rPr lang="es-CO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resp</a:t>
            </a:r>
            <a:r>
              <a:rPr lang="es-CO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.)</a:t>
            </a:r>
          </a:p>
          <a:p>
            <a:pPr lvl="0"/>
            <a:r>
              <a:rPr lang="es-CO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 distancia: 7.1% (3 </a:t>
            </a:r>
            <a:r>
              <a:rPr lang="es-CO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resp</a:t>
            </a:r>
            <a:r>
              <a:rPr lang="es-CO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.)</a:t>
            </a:r>
          </a:p>
          <a:p>
            <a:pPr lvl="0"/>
            <a:r>
              <a:rPr lang="es-CO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Híbrida: 7.1% (3 </a:t>
            </a:r>
            <a:r>
              <a:rPr lang="es-CO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resp</a:t>
            </a:r>
            <a:r>
              <a:rPr lang="es-CO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Google Shape;239;p19">
            <a:extLst>
              <a:ext uri="{FF2B5EF4-FFF2-40B4-BE49-F238E27FC236}">
                <a16:creationId xmlns:a16="http://schemas.microsoft.com/office/drawing/2014/main" id="{D6F0988C-AA68-2547-36D3-CFAE60F3BB82}"/>
              </a:ext>
            </a:extLst>
          </p:cNvPr>
          <p:cNvSpPr txBox="1"/>
          <p:nvPr/>
        </p:nvSpPr>
        <p:spPr>
          <a:xfrm>
            <a:off x="298875" y="283144"/>
            <a:ext cx="8010000" cy="507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rgbClr val="000000"/>
              </a:buClr>
              <a:buSzPts val="2800"/>
            </a:pPr>
            <a:r>
              <a:rPr lang="es" sz="2700" b="1" dirty="0">
                <a:solidFill>
                  <a:srgbClr val="002060"/>
                </a:solidFill>
                <a:latin typeface="Roboto"/>
                <a:ea typeface="Roboto"/>
                <a:cs typeface="Roboto"/>
                <a:sym typeface="Roboto"/>
              </a:rPr>
              <a:t>2.2. </a:t>
            </a:r>
            <a:r>
              <a:rPr lang="es" sz="2700" b="1" dirty="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Estudio de Mercado-Estudiantes </a:t>
            </a:r>
            <a:r>
              <a:rPr lang="en-US" sz="2700" b="1" dirty="0" err="1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técnicos</a:t>
            </a:r>
            <a:r>
              <a:rPr lang="en-US" sz="2700" b="1" dirty="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dirty="0"/>
          </a:p>
        </p:txBody>
      </p:sp>
      <p:graphicFrame>
        <p:nvGraphicFramePr>
          <p:cNvPr id="2" name="Gráfico 1" descr="Tipo de gráfico: Anillo. Para &quot;¿Tu intención, una vez obtengas el título de técnico, es?: Continuar estudiando&quot;, Femenino representa la mayoría de &quot;Indique por favor su género&quot;.&#10;&#10;Descripción generada automáticamente">
            <a:extLst>
              <a:ext uri="{FF2B5EF4-FFF2-40B4-BE49-F238E27FC236}">
                <a16:creationId xmlns:a16="http://schemas.microsoft.com/office/drawing/2014/main" id="{76099B6E-7F72-3C74-DFD6-44D8DF4670D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28280652"/>
              </p:ext>
            </p:extLst>
          </p:nvPr>
        </p:nvGraphicFramePr>
        <p:xfrm>
          <a:off x="2065020" y="1768789"/>
          <a:ext cx="5013960" cy="303657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2514167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>
          <a:extLst>
            <a:ext uri="{FF2B5EF4-FFF2-40B4-BE49-F238E27FC236}">
              <a16:creationId xmlns:a16="http://schemas.microsoft.com/office/drawing/2014/main" id="{30E41622-34F5-0F0E-117F-F659595687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">
            <a:extLst>
              <a:ext uri="{FF2B5EF4-FFF2-40B4-BE49-F238E27FC236}">
                <a16:creationId xmlns:a16="http://schemas.microsoft.com/office/drawing/2014/main" id="{811808F1-B624-38AE-0E9F-6A12CDB756D3}"/>
              </a:ext>
            </a:extLst>
          </p:cNvPr>
          <p:cNvSpPr txBox="1"/>
          <p:nvPr/>
        </p:nvSpPr>
        <p:spPr>
          <a:xfrm>
            <a:off x="756453" y="750727"/>
            <a:ext cx="7328058" cy="3724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s-CO" sz="2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Conclusiones</a:t>
            </a:r>
          </a:p>
          <a:p>
            <a:endParaRPr lang="es-CO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s-CO" b="1" dirty="0"/>
              <a:t>Población Objetivo:</a:t>
            </a:r>
            <a:r>
              <a:rPr lang="es-CO" dirty="0"/>
              <a:t> Estudiantes Grado 11, Grados 8-9, y Técnicos afines (N=729, 613, 42 respectivamente).</a:t>
            </a:r>
          </a:p>
          <a:p>
            <a:r>
              <a:rPr lang="es-CO" b="1" dirty="0"/>
              <a:t>Alta Intención de Continuar Estudios:</a:t>
            </a:r>
            <a:r>
              <a:rPr lang="es-CO" dirty="0"/>
              <a:t> Mayoría planea seguir a educación superior (preferencia por nivel Tecnológico entre técnicos - 61.9%).</a:t>
            </a:r>
          </a:p>
          <a:p>
            <a:r>
              <a:rPr lang="es-CO" b="1" dirty="0"/>
              <a:t>Interés en el Programa:</a:t>
            </a:r>
            <a:endParaRPr lang="es-CO" dirty="0"/>
          </a:p>
          <a:p>
            <a:pPr lvl="1"/>
            <a:r>
              <a:rPr lang="es-CO" dirty="0"/>
              <a:t>Grado 11 y 8-9: Interés de 343 personas moderado del general de personas encuestadas, pero visible, motivado por futuro y sostenibilidad.</a:t>
            </a:r>
          </a:p>
          <a:p>
            <a:pPr lvl="1"/>
            <a:r>
              <a:rPr lang="es-CO" dirty="0"/>
              <a:t>Técnicos: </a:t>
            </a:r>
            <a:r>
              <a:rPr lang="es-CO" b="1" dirty="0"/>
              <a:t>57.1% (N=24) interesados</a:t>
            </a:r>
            <a:r>
              <a:rPr lang="es-CO" dirty="0"/>
              <a:t> en continuar con esta Tecnología.</a:t>
            </a:r>
          </a:p>
          <a:p>
            <a:r>
              <a:rPr lang="es-CO" b="1" dirty="0"/>
              <a:t>Factores Clave:</a:t>
            </a:r>
            <a:r>
              <a:rPr lang="es-CO" dirty="0"/>
              <a:t> Oportunidad de Empleo y Calidad/Prestigio </a:t>
            </a:r>
            <a:r>
              <a:rPr lang="es-CO" dirty="0" err="1"/>
              <a:t>UCaldas</a:t>
            </a:r>
            <a:r>
              <a:rPr lang="es-CO" dirty="0"/>
              <a:t>.</a:t>
            </a:r>
          </a:p>
          <a:p>
            <a:r>
              <a:rPr lang="es-CO" b="1" dirty="0"/>
              <a:t>Retos Identificados:</a:t>
            </a:r>
            <a:endParaRPr lang="es-CO" dirty="0"/>
          </a:p>
          <a:p>
            <a:pPr lvl="1"/>
            <a:r>
              <a:rPr lang="es-CO" b="1" dirty="0"/>
              <a:t>Segmento "Inseguro" (26.2% Técnicos):</a:t>
            </a:r>
            <a:r>
              <a:rPr lang="es-CO" dirty="0"/>
              <a:t> Requiere estrategias de información y motivación focalizadas.</a:t>
            </a:r>
          </a:p>
          <a:p>
            <a:pPr lvl="1"/>
            <a:r>
              <a:rPr lang="es-CO" b="1" dirty="0"/>
              <a:t>Preferencia Presencial (85.7% Técnicos):</a:t>
            </a:r>
            <a:r>
              <a:rPr lang="es-CO" dirty="0"/>
              <a:t> Justifica la </a:t>
            </a:r>
            <a:r>
              <a:rPr lang="es-CO"/>
              <a:t>modalidad principal.</a:t>
            </a:r>
            <a:endParaRPr lang="es-CO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Google Shape;239;p19">
            <a:extLst>
              <a:ext uri="{FF2B5EF4-FFF2-40B4-BE49-F238E27FC236}">
                <a16:creationId xmlns:a16="http://schemas.microsoft.com/office/drawing/2014/main" id="{A2DD8420-29DD-8127-4A05-4999EC34BABA}"/>
              </a:ext>
            </a:extLst>
          </p:cNvPr>
          <p:cNvSpPr txBox="1"/>
          <p:nvPr/>
        </p:nvSpPr>
        <p:spPr>
          <a:xfrm>
            <a:off x="298875" y="283144"/>
            <a:ext cx="8010000" cy="507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rgbClr val="000000"/>
              </a:buClr>
              <a:buSzPts val="2800"/>
            </a:pPr>
            <a:r>
              <a:rPr lang="es" sz="2700" b="1" dirty="0">
                <a:solidFill>
                  <a:srgbClr val="002060"/>
                </a:solidFill>
                <a:latin typeface="Roboto"/>
                <a:ea typeface="Roboto"/>
                <a:cs typeface="Roboto"/>
                <a:sym typeface="Roboto"/>
              </a:rPr>
              <a:t>2.2. </a:t>
            </a:r>
            <a:r>
              <a:rPr lang="es" sz="2700" b="1" dirty="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Estudio de Mercado-Estudiantes </a:t>
            </a:r>
            <a:r>
              <a:rPr lang="en-US" sz="2700" b="1" dirty="0" err="1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técnicos</a:t>
            </a:r>
            <a:r>
              <a:rPr lang="en-US" sz="2700" b="1" dirty="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11358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>
          <a:extLst>
            <a:ext uri="{FF2B5EF4-FFF2-40B4-BE49-F238E27FC236}">
              <a16:creationId xmlns:a16="http://schemas.microsoft.com/office/drawing/2014/main" id="{1E1D91B1-8BC4-14AE-54F9-EBCE8D41BE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">
            <a:extLst>
              <a:ext uri="{FF2B5EF4-FFF2-40B4-BE49-F238E27FC236}">
                <a16:creationId xmlns:a16="http://schemas.microsoft.com/office/drawing/2014/main" id="{81581382-4A11-8DAD-6017-2F0EB41A4410}"/>
              </a:ext>
            </a:extLst>
          </p:cNvPr>
          <p:cNvSpPr txBox="1"/>
          <p:nvPr/>
        </p:nvSpPr>
        <p:spPr>
          <a:xfrm>
            <a:off x="729460" y="959926"/>
            <a:ext cx="5127947" cy="424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s-CO" sz="2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Un Futuro Profesional con Alta Demanda</a:t>
            </a:r>
          </a:p>
          <a:p>
            <a:endParaRPr lang="es-CO" sz="20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s-CO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s-CO" b="1" dirty="0"/>
              <a:t>Crecimiento del Sector:</a:t>
            </a:r>
            <a:r>
              <a:rPr lang="es-CO" dirty="0"/>
              <a:t> El empleo global en ERNC supera los 11.5 millones (IRENA) y sigue en aumento.</a:t>
            </a:r>
          </a:p>
          <a:p>
            <a:r>
              <a:rPr lang="es-CO" b="1" dirty="0"/>
              <a:t>Demanda Nacional Evidente:</a:t>
            </a:r>
            <a:r>
              <a:rPr lang="es-CO" dirty="0"/>
              <a:t> Búsquedas en portales (</a:t>
            </a:r>
            <a:r>
              <a:rPr lang="es-CO" dirty="0" err="1"/>
              <a:t>Indeed</a:t>
            </a:r>
            <a:r>
              <a:rPr lang="es-CO" dirty="0"/>
              <a:t>, </a:t>
            </a:r>
            <a:r>
              <a:rPr lang="es-CO" dirty="0" err="1"/>
              <a:t>Elempleo</a:t>
            </a:r>
            <a:r>
              <a:rPr lang="es-CO" dirty="0"/>
              <a:t>, </a:t>
            </a:r>
            <a:r>
              <a:rPr lang="es-CO" dirty="0" err="1"/>
              <a:t>Computrabajo</a:t>
            </a:r>
            <a:r>
              <a:rPr lang="es-CO" dirty="0"/>
              <a:t>) muestran vacantes activas para:</a:t>
            </a:r>
          </a:p>
          <a:p>
            <a:pPr lvl="1"/>
            <a:r>
              <a:rPr lang="es-CO" dirty="0"/>
              <a:t>Técnicos de Instalación y Mantenimiento (Solar, Eólica).</a:t>
            </a:r>
          </a:p>
          <a:p>
            <a:pPr lvl="1"/>
            <a:r>
              <a:rPr lang="es-CO" dirty="0"/>
              <a:t>Ayudantes y Coordinadores de Proyectos ERNC.</a:t>
            </a:r>
          </a:p>
          <a:p>
            <a:pPr lvl="1"/>
            <a:r>
              <a:rPr lang="es-CO" dirty="0"/>
              <a:t>Roles en Monitoreo Ambiental, Servicio Técnico, Instrumentación.</a:t>
            </a:r>
          </a:p>
          <a:p>
            <a:r>
              <a:rPr lang="es-CO" b="1" dirty="0"/>
              <a:t>Brecha de Talento:</a:t>
            </a:r>
            <a:r>
              <a:rPr lang="es-CO" dirty="0"/>
              <a:t> Escasez reconocida de </a:t>
            </a:r>
            <a:r>
              <a:rPr lang="es-CO" b="1" dirty="0"/>
              <a:t>Tecnólogos</a:t>
            </a:r>
            <a:r>
              <a:rPr lang="es-CO" dirty="0"/>
              <a:t> especializados (vs. Ingenieros o técnicos básicos).</a:t>
            </a:r>
          </a:p>
          <a:p>
            <a:r>
              <a:rPr lang="es-CO" b="1" dirty="0"/>
              <a:t>Pertinencia del Título:</a:t>
            </a:r>
            <a:r>
              <a:rPr lang="es-CO" dirty="0"/>
              <a:t> El perfil del egresado responde directamente a estas necesidades del mercado.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Google Shape;239;p19">
            <a:extLst>
              <a:ext uri="{FF2B5EF4-FFF2-40B4-BE49-F238E27FC236}">
                <a16:creationId xmlns:a16="http://schemas.microsoft.com/office/drawing/2014/main" id="{55568BD9-760C-2505-F72B-A6732AD27248}"/>
              </a:ext>
            </a:extLst>
          </p:cNvPr>
          <p:cNvSpPr txBox="1"/>
          <p:nvPr/>
        </p:nvSpPr>
        <p:spPr>
          <a:xfrm>
            <a:off x="184154" y="310137"/>
            <a:ext cx="8010000" cy="507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rgbClr val="000000"/>
              </a:buClr>
              <a:buSzPts val="2800"/>
            </a:pPr>
            <a:r>
              <a:rPr lang="es" sz="2700" b="1" dirty="0">
                <a:solidFill>
                  <a:srgbClr val="002060"/>
                </a:solidFill>
                <a:latin typeface="Roboto"/>
                <a:ea typeface="Roboto"/>
                <a:cs typeface="Roboto"/>
                <a:sym typeface="Roboto"/>
              </a:rPr>
              <a:t>2.2. </a:t>
            </a:r>
            <a:r>
              <a:rPr lang="es-CO" sz="2700" b="1" dirty="0">
                <a:solidFill>
                  <a:srgbClr val="00206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  <a:sym typeface="Times New Roman"/>
              </a:rPr>
              <a:t>Tendencia del Mercado Laboral</a:t>
            </a:r>
            <a:endParaRPr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2BCA1A8-D6E0-F30B-12B5-7E970F722E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7346" y="1744427"/>
            <a:ext cx="2984247" cy="2938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204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"/>
          <p:cNvSpPr txBox="1"/>
          <p:nvPr/>
        </p:nvSpPr>
        <p:spPr>
          <a:xfrm>
            <a:off x="766575" y="760850"/>
            <a:ext cx="353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Google Shape;60;p2">
            <a:extLst>
              <a:ext uri="{FF2B5EF4-FFF2-40B4-BE49-F238E27FC236}">
                <a16:creationId xmlns:a16="http://schemas.microsoft.com/office/drawing/2014/main" id="{09D1497B-0F81-C14E-2523-DD30934E62FE}"/>
              </a:ext>
            </a:extLst>
          </p:cNvPr>
          <p:cNvSpPr txBox="1"/>
          <p:nvPr/>
        </p:nvSpPr>
        <p:spPr>
          <a:xfrm>
            <a:off x="1226249" y="522351"/>
            <a:ext cx="6691500" cy="17235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500" b="0" i="0" u="none" strike="noStrike" cap="none" dirty="0">
                <a:solidFill>
                  <a:srgbClr val="003B74"/>
                </a:solidFill>
                <a:latin typeface="Roboto Black"/>
                <a:ea typeface="Roboto Black"/>
                <a:cs typeface="Roboto Black"/>
                <a:sym typeface="Roboto Black"/>
              </a:rPr>
              <a:t>Propuesta programa</a:t>
            </a:r>
            <a:endParaRPr dirty="0"/>
          </a:p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b="0" i="0" u="none" strike="noStrike" cap="none" dirty="0">
              <a:solidFill>
                <a:srgbClr val="003B74"/>
              </a:solidFill>
              <a:latin typeface="Roboto Black"/>
              <a:ea typeface="Roboto Black"/>
              <a:cs typeface="Roboto Black"/>
              <a:sym typeface="Roboto Black"/>
            </a:endParaRPr>
          </a:p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500" dirty="0">
                <a:solidFill>
                  <a:srgbClr val="003B74"/>
                </a:solidFill>
                <a:latin typeface="Roboto Black"/>
                <a:ea typeface="Roboto Black"/>
                <a:cs typeface="Roboto Black"/>
                <a:sym typeface="Roboto Black"/>
              </a:rPr>
              <a:t>TECNOLOGÍA ELÉCTRICA EN GENERACIÓN Y GESTIÓN EFICIENTE DE ENERGÍAS RENOVABLES</a:t>
            </a:r>
            <a:endParaRPr lang="es-CO" sz="2500" b="0" i="0" u="none" strike="noStrike" cap="none" dirty="0">
              <a:solidFill>
                <a:srgbClr val="003B74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4" name="Google Shape;61;p2">
            <a:extLst>
              <a:ext uri="{FF2B5EF4-FFF2-40B4-BE49-F238E27FC236}">
                <a16:creationId xmlns:a16="http://schemas.microsoft.com/office/drawing/2014/main" id="{DE55CF09-6D7A-3110-1CAC-70EDF5F0D0CA}"/>
              </a:ext>
            </a:extLst>
          </p:cNvPr>
          <p:cNvSpPr txBox="1"/>
          <p:nvPr/>
        </p:nvSpPr>
        <p:spPr>
          <a:xfrm>
            <a:off x="2918173" y="2245869"/>
            <a:ext cx="3307651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200" b="0" i="0" u="none" strike="noStrike" cap="none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Decreto 1330 de 2019 MEN.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200" b="0" i="0" u="none" strike="noStrike" cap="none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Resolución 002265 de 2023 MEN.</a:t>
            </a:r>
            <a:endParaRPr sz="1300" b="0" i="0" u="none" strike="noStrike" cap="none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" name="Google Shape;62;p2">
            <a:extLst>
              <a:ext uri="{FF2B5EF4-FFF2-40B4-BE49-F238E27FC236}">
                <a16:creationId xmlns:a16="http://schemas.microsoft.com/office/drawing/2014/main" id="{30FDD865-9671-D871-F741-4953D38578AA}"/>
              </a:ext>
            </a:extLst>
          </p:cNvPr>
          <p:cNvSpPr txBox="1"/>
          <p:nvPr/>
        </p:nvSpPr>
        <p:spPr>
          <a:xfrm>
            <a:off x="2286748" y="3451449"/>
            <a:ext cx="4570500" cy="11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b="1" i="0" u="none" strike="noStrike" cap="none" dirty="0">
                <a:solidFill>
                  <a:srgbClr val="002060"/>
                </a:solidFill>
                <a:latin typeface="Roboto"/>
                <a:ea typeface="Roboto"/>
                <a:cs typeface="Roboto"/>
                <a:sym typeface="Roboto"/>
              </a:rPr>
              <a:t>FACULTAD DE CIENCIAS EXACTAS Y NATURALES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b="1" i="0" u="none" strike="noStrike" cap="none" dirty="0">
                <a:solidFill>
                  <a:srgbClr val="002060"/>
                </a:solidFill>
                <a:latin typeface="Roboto"/>
                <a:ea typeface="Roboto"/>
                <a:cs typeface="Roboto"/>
                <a:sym typeface="Roboto"/>
              </a:rPr>
              <a:t>UNIVERSIDAD DE CALDAS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b="1" dirty="0">
                <a:solidFill>
                  <a:srgbClr val="002060"/>
                </a:solidFill>
                <a:latin typeface="Roboto"/>
                <a:ea typeface="Roboto"/>
                <a:cs typeface="Roboto"/>
                <a:sym typeface="Roboto"/>
              </a:rPr>
              <a:t>Noviembre</a:t>
            </a:r>
            <a:r>
              <a:rPr lang="es-ES" sz="1600" b="1" i="0" u="none" strike="noStrike" cap="none" dirty="0">
                <a:solidFill>
                  <a:srgbClr val="002060"/>
                </a:solidFill>
                <a:latin typeface="Roboto"/>
                <a:ea typeface="Roboto"/>
                <a:cs typeface="Roboto"/>
                <a:sym typeface="Roboto"/>
              </a:rPr>
              <a:t>, 2023</a:t>
            </a:r>
            <a:endParaRPr sz="1800" b="1" i="0" u="none" strike="noStrike" cap="none" dirty="0">
              <a:solidFill>
                <a:srgbClr val="00206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>
          <a:extLst>
            <a:ext uri="{FF2B5EF4-FFF2-40B4-BE49-F238E27FC236}">
              <a16:creationId xmlns:a16="http://schemas.microsoft.com/office/drawing/2014/main" id="{6F1A1952-B773-E054-E37A-F995A2509D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08;p7">
            <a:extLst>
              <a:ext uri="{FF2B5EF4-FFF2-40B4-BE49-F238E27FC236}">
                <a16:creationId xmlns:a16="http://schemas.microsoft.com/office/drawing/2014/main" id="{ABD3FE9A-BFD0-E56A-8AC3-A1D767DE7689}"/>
              </a:ext>
            </a:extLst>
          </p:cNvPr>
          <p:cNvSpPr txBox="1"/>
          <p:nvPr/>
        </p:nvSpPr>
        <p:spPr>
          <a:xfrm>
            <a:off x="386669" y="373018"/>
            <a:ext cx="5181599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buClr>
                <a:srgbClr val="000000"/>
              </a:buClr>
              <a:buSzPts val="2800"/>
            </a:pPr>
            <a:r>
              <a:rPr lang="es-CO" sz="1600" b="1" dirty="0">
                <a:solidFill>
                  <a:srgbClr val="002060"/>
                </a:solidFill>
                <a:latin typeface="Roboto"/>
                <a:ea typeface="Roboto"/>
                <a:cs typeface="Roboto"/>
                <a:sym typeface="Roboto"/>
              </a:rPr>
              <a:t>3. </a:t>
            </a:r>
            <a:r>
              <a:rPr lang="es-CO" sz="1600" b="1" dirty="0">
                <a:solidFill>
                  <a:srgbClr val="00206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  <a:sym typeface="Times New Roman"/>
              </a:rPr>
              <a:t>ASPECTOS CURRICULARES</a:t>
            </a:r>
            <a:endParaRPr lang="es-CO" sz="1600" dirty="0"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6" name="Google Shape;216;p16">
            <a:extLst>
              <a:ext uri="{FF2B5EF4-FFF2-40B4-BE49-F238E27FC236}">
                <a16:creationId xmlns:a16="http://schemas.microsoft.com/office/drawing/2014/main" id="{EC79B8F3-646D-50B3-0E5B-54EEF32B05F7}"/>
              </a:ext>
            </a:extLst>
          </p:cNvPr>
          <p:cNvSpPr txBox="1"/>
          <p:nvPr/>
        </p:nvSpPr>
        <p:spPr>
          <a:xfrm>
            <a:off x="4572000" y="668638"/>
            <a:ext cx="39438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s-ES" sz="2500" b="0" i="0" u="none" strike="noStrike" cap="none" dirty="0">
                <a:solidFill>
                  <a:srgbClr val="002060"/>
                </a:solidFill>
                <a:latin typeface="Roboto Black"/>
                <a:ea typeface="Roboto Black"/>
                <a:cs typeface="Roboto Black"/>
                <a:sym typeface="Roboto Black"/>
              </a:rPr>
              <a:t>PERFIL ASPIRANTE</a:t>
            </a:r>
            <a:endParaRPr sz="2500" b="0" i="0" u="none" strike="noStrike" cap="none" dirty="0">
              <a:solidFill>
                <a:srgbClr val="002060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8" name="Google Shape;215;p16">
            <a:extLst>
              <a:ext uri="{FF2B5EF4-FFF2-40B4-BE49-F238E27FC236}">
                <a16:creationId xmlns:a16="http://schemas.microsoft.com/office/drawing/2014/main" id="{1A81281F-73CC-D10D-B120-E232F9B579CA}"/>
              </a:ext>
            </a:extLst>
          </p:cNvPr>
          <p:cNvSpPr txBox="1"/>
          <p:nvPr/>
        </p:nvSpPr>
        <p:spPr>
          <a:xfrm>
            <a:off x="4518060" y="1145317"/>
            <a:ext cx="4295700" cy="2769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buNone/>
            </a:pPr>
            <a:r>
              <a:rPr lang="es-CO" sz="1200" dirty="0"/>
              <a:t>El programa está dirigido a personas con interés en las energías renovables y el sector eléctrico. Se espera que el aspirante ideal cuente con: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CO" sz="1200" b="1" dirty="0"/>
              <a:t>Interés por las energías renovables</a:t>
            </a:r>
            <a:r>
              <a:rPr lang="es-CO" sz="1200" dirty="0"/>
              <a:t> y el desarrollo sostenible.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CO" sz="1200" b="1" dirty="0"/>
              <a:t>Habilidades técnicas y lógicas</a:t>
            </a:r>
            <a:r>
              <a:rPr lang="es-CO" sz="1200" dirty="0"/>
              <a:t> básicas en electricidad y tecnología.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CO" sz="1200" b="1" dirty="0"/>
              <a:t>Compromiso con la eficiencia energética</a:t>
            </a:r>
            <a:r>
              <a:rPr lang="es-CO" sz="1200" dirty="0"/>
              <a:t> y el cuidado del medio ambiente.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CO" sz="1200" b="1" dirty="0"/>
              <a:t>Capacidad de trabajo en equipo</a:t>
            </a:r>
            <a:r>
              <a:rPr lang="es-CO" sz="1200" dirty="0"/>
              <a:t> y colaboración en proyectos.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CO" sz="1200" b="1" dirty="0"/>
              <a:t>Conciencia social y ambiental</a:t>
            </a:r>
            <a:r>
              <a:rPr lang="es-CO" sz="1200" dirty="0"/>
              <a:t> relacionada con el uso de energías limpias.</a:t>
            </a: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es-CO" sz="1200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146" name="Picture 2" descr="Las energías renovables como una alternativa para bajar costos y cuidar el  medio ambiente">
            <a:extLst>
              <a:ext uri="{FF2B5EF4-FFF2-40B4-BE49-F238E27FC236}">
                <a16:creationId xmlns:a16="http://schemas.microsoft.com/office/drawing/2014/main" id="{C2A72929-D1C1-0A59-C8C2-6612F388B2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771" y="1700582"/>
            <a:ext cx="3919285" cy="2204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41275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>
          <a:extLst>
            <a:ext uri="{FF2B5EF4-FFF2-40B4-BE49-F238E27FC236}">
              <a16:creationId xmlns:a16="http://schemas.microsoft.com/office/drawing/2014/main" id="{50E13A0F-28F0-06F6-C4A8-60CC12F332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08;p7">
            <a:extLst>
              <a:ext uri="{FF2B5EF4-FFF2-40B4-BE49-F238E27FC236}">
                <a16:creationId xmlns:a16="http://schemas.microsoft.com/office/drawing/2014/main" id="{66E26274-0DB2-CE45-6DDA-D609D6F3FB4E}"/>
              </a:ext>
            </a:extLst>
          </p:cNvPr>
          <p:cNvSpPr txBox="1"/>
          <p:nvPr/>
        </p:nvSpPr>
        <p:spPr>
          <a:xfrm>
            <a:off x="386669" y="373018"/>
            <a:ext cx="5181599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buClr>
                <a:srgbClr val="000000"/>
              </a:buClr>
              <a:buSzPts val="2800"/>
            </a:pPr>
            <a:r>
              <a:rPr lang="es-CO" sz="1600" b="1" dirty="0">
                <a:solidFill>
                  <a:srgbClr val="002060"/>
                </a:solidFill>
                <a:latin typeface="Roboto"/>
                <a:ea typeface="Roboto"/>
                <a:cs typeface="Roboto"/>
                <a:sym typeface="Roboto"/>
              </a:rPr>
              <a:t>3. </a:t>
            </a:r>
            <a:r>
              <a:rPr lang="es-CO" sz="1600" b="1" dirty="0">
                <a:solidFill>
                  <a:srgbClr val="00206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  <a:sym typeface="Times New Roman"/>
              </a:rPr>
              <a:t>ASPECTOS CURRICULARES</a:t>
            </a:r>
            <a:endParaRPr lang="es-CO" sz="1600" dirty="0"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6" name="Google Shape;216;p16">
            <a:extLst>
              <a:ext uri="{FF2B5EF4-FFF2-40B4-BE49-F238E27FC236}">
                <a16:creationId xmlns:a16="http://schemas.microsoft.com/office/drawing/2014/main" id="{0B924D12-8E6F-89F4-2B5F-E445B12B3C5F}"/>
              </a:ext>
            </a:extLst>
          </p:cNvPr>
          <p:cNvSpPr txBox="1"/>
          <p:nvPr/>
        </p:nvSpPr>
        <p:spPr>
          <a:xfrm>
            <a:off x="4572000" y="668638"/>
            <a:ext cx="39438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s-ES" sz="2500" b="0" i="0" u="none" strike="noStrike" cap="none" dirty="0">
                <a:solidFill>
                  <a:srgbClr val="002060"/>
                </a:solidFill>
                <a:latin typeface="Roboto Black"/>
                <a:ea typeface="Roboto Black"/>
                <a:cs typeface="Roboto Black"/>
                <a:sym typeface="Roboto Black"/>
              </a:rPr>
              <a:t>PERFIL </a:t>
            </a:r>
            <a:r>
              <a:rPr lang="en-US" sz="2500" b="0" i="0" u="none" strike="noStrike" cap="none" dirty="0">
                <a:solidFill>
                  <a:srgbClr val="002060"/>
                </a:solidFill>
                <a:latin typeface="Roboto Black"/>
                <a:ea typeface="Roboto Black"/>
                <a:cs typeface="Roboto Black"/>
                <a:sym typeface="Roboto Black"/>
              </a:rPr>
              <a:t>EGRESADOS </a:t>
            </a:r>
            <a:endParaRPr lang="es-ES" sz="2500" b="0" i="0" u="none" strike="noStrike" cap="none" dirty="0">
              <a:solidFill>
                <a:srgbClr val="002060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8" name="Google Shape;215;p16">
            <a:extLst>
              <a:ext uri="{FF2B5EF4-FFF2-40B4-BE49-F238E27FC236}">
                <a16:creationId xmlns:a16="http://schemas.microsoft.com/office/drawing/2014/main" id="{D63B1B9D-4D77-9C04-DE2A-89C0DD7D972A}"/>
              </a:ext>
            </a:extLst>
          </p:cNvPr>
          <p:cNvSpPr txBox="1"/>
          <p:nvPr/>
        </p:nvSpPr>
        <p:spPr>
          <a:xfrm>
            <a:off x="4518060" y="1145317"/>
            <a:ext cx="4295700" cy="2769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buNone/>
            </a:pPr>
            <a:r>
              <a:rPr lang="es-CO" sz="1200" dirty="0"/>
              <a:t>El egresado del programa Tecnología eléctrica en Generación y Gestión Eficiente de Energías Renovables será un tecnólogo con habilidades especializadas en el diseño, instalación y gestión eficiente de sistemas de energías renovables. Poseerá conocimientos sólidos en fundamentos de protección y seguridad eléctrica, así como experiencia práctica en la implementación de proyectos de energías renovables. Además, estará capacitado para contribuir a la gestión de proyectos en el ámbito de las energías renovables, brindando un enfoque integral que abarque aspectos técnicos y eficiencia energética. El egresado será versátil y adaptable, capaz de trabajar en diversos entornos y colaborar en la transición hacia una matriz energética más sostenible.</a:t>
            </a:r>
            <a:endParaRPr lang="es-CO" sz="1200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146" name="Picture 2" descr="Las energías renovables como una alternativa para bajar costos y cuidar el  medio ambiente">
            <a:extLst>
              <a:ext uri="{FF2B5EF4-FFF2-40B4-BE49-F238E27FC236}">
                <a16:creationId xmlns:a16="http://schemas.microsoft.com/office/drawing/2014/main" id="{A5926CFF-4378-0E11-6D4D-0189533822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771" y="1700582"/>
            <a:ext cx="3919285" cy="2204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95756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>
          <a:extLst>
            <a:ext uri="{FF2B5EF4-FFF2-40B4-BE49-F238E27FC236}">
              <a16:creationId xmlns:a16="http://schemas.microsoft.com/office/drawing/2014/main" id="{5E6D7920-E4B8-95CA-507A-45A553083C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08;p7">
            <a:extLst>
              <a:ext uri="{FF2B5EF4-FFF2-40B4-BE49-F238E27FC236}">
                <a16:creationId xmlns:a16="http://schemas.microsoft.com/office/drawing/2014/main" id="{8B99F61B-9103-3280-FB9A-C39D7FFC8AB3}"/>
              </a:ext>
            </a:extLst>
          </p:cNvPr>
          <p:cNvSpPr txBox="1"/>
          <p:nvPr/>
        </p:nvSpPr>
        <p:spPr>
          <a:xfrm>
            <a:off x="386669" y="373018"/>
            <a:ext cx="5181599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buClr>
                <a:srgbClr val="000000"/>
              </a:buClr>
              <a:buSzPts val="2800"/>
            </a:pPr>
            <a:r>
              <a:rPr lang="es-CO" sz="1600" b="1" dirty="0">
                <a:solidFill>
                  <a:srgbClr val="002060"/>
                </a:solidFill>
                <a:latin typeface="Roboto"/>
                <a:ea typeface="Roboto"/>
                <a:cs typeface="Roboto"/>
                <a:sym typeface="Roboto"/>
              </a:rPr>
              <a:t>3. </a:t>
            </a:r>
            <a:r>
              <a:rPr lang="es-CO" sz="1600" b="1" dirty="0">
                <a:solidFill>
                  <a:srgbClr val="00206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  <a:sym typeface="Times New Roman"/>
              </a:rPr>
              <a:t>ASPECTOS CURRICULARES</a:t>
            </a:r>
            <a:endParaRPr lang="es-CO" sz="1600" dirty="0"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06DAE6D1-3D1E-3523-657A-8FF5CF9C3580}"/>
              </a:ext>
            </a:extLst>
          </p:cNvPr>
          <p:cNvSpPr txBox="1"/>
          <p:nvPr/>
        </p:nvSpPr>
        <p:spPr>
          <a:xfrm>
            <a:off x="4624300" y="2874248"/>
            <a:ext cx="457200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1400" b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RA4. </a:t>
            </a:r>
            <a:r>
              <a:rPr lang="es-CO" sz="14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Aplicar los principios de seguridad eléctrica y las normativas vigentes en el desarrollo de prácticas seguras para proyectos de energías renovables.</a:t>
            </a:r>
            <a:endParaRPr lang="es-CO" dirty="0"/>
          </a:p>
        </p:txBody>
      </p:sp>
      <p:sp>
        <p:nvSpPr>
          <p:cNvPr id="4" name="Google Shape;68;p3">
            <a:extLst>
              <a:ext uri="{FF2B5EF4-FFF2-40B4-BE49-F238E27FC236}">
                <a16:creationId xmlns:a16="http://schemas.microsoft.com/office/drawing/2014/main" id="{928D2CFE-9D49-3FEE-BAC0-EE0B5C109255}"/>
              </a:ext>
            </a:extLst>
          </p:cNvPr>
          <p:cNvSpPr txBox="1"/>
          <p:nvPr/>
        </p:nvSpPr>
        <p:spPr>
          <a:xfrm>
            <a:off x="3195976" y="761560"/>
            <a:ext cx="35373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800" dirty="0" err="1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Resultados</a:t>
            </a:r>
            <a:r>
              <a:rPr lang="en-US" sz="1800" dirty="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 de </a:t>
            </a:r>
            <a:r>
              <a:rPr lang="en-US" sz="1800" dirty="0" err="1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aprendizaje</a:t>
            </a:r>
            <a:r>
              <a:rPr lang="en-US" sz="1800" dirty="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 </a:t>
            </a:r>
            <a:endParaRPr sz="1800" b="0" i="0" u="none" strike="noStrike" cap="none" dirty="0">
              <a:solidFill>
                <a:srgbClr val="000000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  <a:sym typeface="Arial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5905164E-4F36-2AD2-79BE-6AE028DB5E69}"/>
              </a:ext>
            </a:extLst>
          </p:cNvPr>
          <p:cNvSpPr txBox="1"/>
          <p:nvPr/>
        </p:nvSpPr>
        <p:spPr>
          <a:xfrm>
            <a:off x="177144" y="1289947"/>
            <a:ext cx="4572000" cy="1067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-1270">
              <a:lnSpc>
                <a:spcPct val="115000"/>
              </a:lnSpc>
            </a:pPr>
            <a:r>
              <a:rPr lang="es-CO" sz="1400" b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RA1. </a:t>
            </a:r>
            <a:r>
              <a:rPr lang="es-CO" sz="14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Diseñar sistemas de generación de energía renovable, incluyendo el cálculo de capacidades, la selección de tecnologías apropiadas y la consideración de aspectos ambientales, en contextos específicos.</a:t>
            </a:r>
            <a:endParaRPr lang="es-CO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31EE3810-38A1-06B3-5235-2D86EBC45B1D}"/>
              </a:ext>
            </a:extLst>
          </p:cNvPr>
          <p:cNvSpPr txBox="1"/>
          <p:nvPr/>
        </p:nvSpPr>
        <p:spPr>
          <a:xfrm>
            <a:off x="4624300" y="1605224"/>
            <a:ext cx="4489332" cy="1067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-1270">
              <a:lnSpc>
                <a:spcPct val="115000"/>
              </a:lnSpc>
            </a:pPr>
            <a:r>
              <a:rPr lang="es-CO" sz="1400" b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RA2</a:t>
            </a:r>
            <a:r>
              <a:rPr lang="es-CO" sz="14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. Integrar sistemas de energías renovables a la red eléctrica, asegurando el cumplimiento de estándares y normativas aplicables y gestionando eficientemente la conexión. </a:t>
            </a:r>
            <a:endParaRPr lang="es-CO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E9C07302-6613-014D-D102-8A0124D9DC24}"/>
              </a:ext>
            </a:extLst>
          </p:cNvPr>
          <p:cNvSpPr txBox="1"/>
          <p:nvPr/>
        </p:nvSpPr>
        <p:spPr>
          <a:xfrm>
            <a:off x="177144" y="2398556"/>
            <a:ext cx="4447156" cy="8199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-1270">
              <a:lnSpc>
                <a:spcPct val="115000"/>
              </a:lnSpc>
            </a:pPr>
            <a:r>
              <a:rPr lang="es-CO" sz="1400" b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RA3</a:t>
            </a:r>
            <a:r>
              <a:rPr lang="es-CO" sz="14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. Gestionar eficientemente la energía generada por sistemas renovables, mediante la aplicación de estrategias para optimizar el rendimiento y minimizar pérdidas.</a:t>
            </a:r>
            <a:endParaRPr lang="es-CO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CF3F02B9-9CBB-3299-8BD7-2ABCD795F06F}"/>
              </a:ext>
            </a:extLst>
          </p:cNvPr>
          <p:cNvSpPr txBox="1"/>
          <p:nvPr/>
        </p:nvSpPr>
        <p:spPr>
          <a:xfrm>
            <a:off x="158586" y="3667580"/>
            <a:ext cx="4507891" cy="1067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-1270" algn="just">
              <a:lnSpc>
                <a:spcPct val="115000"/>
              </a:lnSpc>
            </a:pPr>
            <a:r>
              <a:rPr lang="es-CO" sz="1400" b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RA5.</a:t>
            </a:r>
            <a:r>
              <a:rPr lang="es-CO" sz="14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Evaluar la eficiencia energética en sistemas eléctricos, proponiendo e implementando (en contextos de proyectos o simulaciones) prácticas que reduzcan el consumo y promuevan la sostenibilidad.</a:t>
            </a:r>
            <a:endParaRPr lang="es-CO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67C5E15A-A543-55DA-7E7D-91A1C935B80D}"/>
              </a:ext>
            </a:extLst>
          </p:cNvPr>
          <p:cNvSpPr txBox="1"/>
          <p:nvPr/>
        </p:nvSpPr>
        <p:spPr>
          <a:xfrm>
            <a:off x="4624300" y="3814271"/>
            <a:ext cx="4263263" cy="1067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-1270" algn="just">
              <a:lnSpc>
                <a:spcPct val="115000"/>
              </a:lnSpc>
            </a:pPr>
            <a:r>
              <a:rPr lang="es-CO" sz="1400" b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RA6. </a:t>
            </a:r>
            <a:r>
              <a:rPr lang="es-CO" sz="14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Aplicar técnicas de gestión de proyectos de energías renovables en sus fases de planificación e implementación, considerando aspectos técnicos, económicos y medioambientales.</a:t>
            </a:r>
            <a:endParaRPr lang="es-CO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2941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"/>
          <p:cNvSpPr txBox="1"/>
          <p:nvPr/>
        </p:nvSpPr>
        <p:spPr>
          <a:xfrm>
            <a:off x="766575" y="760850"/>
            <a:ext cx="353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33E61F42-72EF-EAF1-D836-2D44C6AE5908}"/>
              </a:ext>
            </a:extLst>
          </p:cNvPr>
          <p:cNvSpPr txBox="1"/>
          <p:nvPr/>
        </p:nvSpPr>
        <p:spPr>
          <a:xfrm>
            <a:off x="167379" y="56364"/>
            <a:ext cx="7904177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800" dirty="0">
                <a:solidFill>
                  <a:srgbClr val="003B74"/>
                </a:solidFill>
                <a:latin typeface="Roboto Black"/>
                <a:ea typeface="Roboto Black"/>
                <a:cs typeface="Roboto Black"/>
                <a:sym typeface="Roboto Black"/>
              </a:rPr>
              <a:t>4</a:t>
            </a:r>
            <a:r>
              <a:rPr lang="es-CO" sz="1800" b="0" i="0" u="none" strike="noStrike" cap="none" dirty="0">
                <a:solidFill>
                  <a:srgbClr val="003B74"/>
                </a:solidFill>
                <a:latin typeface="Roboto Black"/>
                <a:ea typeface="Roboto Black"/>
                <a:cs typeface="Roboto Black"/>
                <a:sym typeface="Roboto Black"/>
              </a:rPr>
              <a:t>. Organización de las actividades académicas de los programas</a:t>
            </a:r>
            <a:endParaRPr lang="es-CO" sz="1800" dirty="0">
              <a:highlight>
                <a:srgbClr val="FFFF00"/>
              </a:highlight>
            </a:endParaRPr>
          </a:p>
          <a:p>
            <a:endParaRPr lang="es-CO" sz="1800" dirty="0"/>
          </a:p>
        </p:txBody>
      </p:sp>
      <p:graphicFrame>
        <p:nvGraphicFramePr>
          <p:cNvPr id="4" name="Objeto 3">
            <a:extLst>
              <a:ext uri="{FF2B5EF4-FFF2-40B4-BE49-F238E27FC236}">
                <a16:creationId xmlns:a16="http://schemas.microsoft.com/office/drawing/2014/main" id="{56275C33-835A-D22A-44A7-F42BBF1353D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85653638"/>
              </p:ext>
            </p:extLst>
          </p:nvPr>
        </p:nvGraphicFramePr>
        <p:xfrm>
          <a:off x="222967" y="662492"/>
          <a:ext cx="5940425" cy="1817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5940848" imgH="1817362" progId="Word.Document.12">
                  <p:embed/>
                </p:oleObj>
              </mc:Choice>
              <mc:Fallback>
                <p:oleObj name="Document" r:id="rId4" imgW="5940848" imgH="1817362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22967" y="662492"/>
                        <a:ext cx="5940425" cy="18176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to 5">
            <a:extLst>
              <a:ext uri="{FF2B5EF4-FFF2-40B4-BE49-F238E27FC236}">
                <a16:creationId xmlns:a16="http://schemas.microsoft.com/office/drawing/2014/main" id="{4A0193DF-2E28-CD06-B268-D351ADCC5FD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74130388"/>
              </p:ext>
            </p:extLst>
          </p:nvPr>
        </p:nvGraphicFramePr>
        <p:xfrm>
          <a:off x="4597922" y="677689"/>
          <a:ext cx="5940425" cy="1817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6" imgW="5940848" imgH="1817362" progId="Word.Document.12">
                  <p:embed/>
                </p:oleObj>
              </mc:Choice>
              <mc:Fallback>
                <p:oleObj name="Document" r:id="rId6" imgW="5940848" imgH="1817362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597922" y="677689"/>
                        <a:ext cx="5940425" cy="18176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to 8">
            <a:extLst>
              <a:ext uri="{FF2B5EF4-FFF2-40B4-BE49-F238E27FC236}">
                <a16:creationId xmlns:a16="http://schemas.microsoft.com/office/drawing/2014/main" id="{44526EAD-A7AE-CCD8-6AD1-536E4FF1690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76081853"/>
              </p:ext>
            </p:extLst>
          </p:nvPr>
        </p:nvGraphicFramePr>
        <p:xfrm>
          <a:off x="222967" y="2725397"/>
          <a:ext cx="5940425" cy="1911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8" imgW="5940848" imgH="1911096" progId="Word.Document.12">
                  <p:embed/>
                </p:oleObj>
              </mc:Choice>
              <mc:Fallback>
                <p:oleObj name="Document" r:id="rId8" imgW="5940848" imgH="1911096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22967" y="2725397"/>
                        <a:ext cx="5940425" cy="1911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to 12">
            <a:extLst>
              <a:ext uri="{FF2B5EF4-FFF2-40B4-BE49-F238E27FC236}">
                <a16:creationId xmlns:a16="http://schemas.microsoft.com/office/drawing/2014/main" id="{24F2DDB9-333E-C2C8-38AE-D4401018437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3370888"/>
              </p:ext>
            </p:extLst>
          </p:nvPr>
        </p:nvGraphicFramePr>
        <p:xfrm>
          <a:off x="4632470" y="2728372"/>
          <a:ext cx="5940425" cy="1808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10" imgW="5940848" imgH="1807988" progId="Word.Document.12">
                  <p:embed/>
                </p:oleObj>
              </mc:Choice>
              <mc:Fallback>
                <p:oleObj name="Document" r:id="rId10" imgW="5940848" imgH="1807988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632470" y="2728372"/>
                        <a:ext cx="5940425" cy="18081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21053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>
          <a:extLst>
            <a:ext uri="{FF2B5EF4-FFF2-40B4-BE49-F238E27FC236}">
              <a16:creationId xmlns:a16="http://schemas.microsoft.com/office/drawing/2014/main" id="{CE6BF68A-67E4-C184-47F1-CE6B92430D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">
            <a:extLst>
              <a:ext uri="{FF2B5EF4-FFF2-40B4-BE49-F238E27FC236}">
                <a16:creationId xmlns:a16="http://schemas.microsoft.com/office/drawing/2014/main" id="{3EFAEC37-6590-1C0F-C486-9DED7CDEFD9C}"/>
              </a:ext>
            </a:extLst>
          </p:cNvPr>
          <p:cNvSpPr txBox="1"/>
          <p:nvPr/>
        </p:nvSpPr>
        <p:spPr>
          <a:xfrm>
            <a:off x="766575" y="760850"/>
            <a:ext cx="353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0E689260-B878-34D6-4142-45A49CC31AC8}"/>
              </a:ext>
            </a:extLst>
          </p:cNvPr>
          <p:cNvSpPr txBox="1"/>
          <p:nvPr/>
        </p:nvSpPr>
        <p:spPr>
          <a:xfrm>
            <a:off x="167379" y="56364"/>
            <a:ext cx="7904177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800" dirty="0">
                <a:solidFill>
                  <a:srgbClr val="003B74"/>
                </a:solidFill>
                <a:latin typeface="Roboto Black"/>
                <a:ea typeface="Roboto Black"/>
                <a:cs typeface="Roboto Black"/>
                <a:sym typeface="Roboto Black"/>
              </a:rPr>
              <a:t>4</a:t>
            </a:r>
            <a:r>
              <a:rPr lang="es-CO" sz="1800" b="0" i="0" u="none" strike="noStrike" cap="none" dirty="0">
                <a:solidFill>
                  <a:srgbClr val="003B74"/>
                </a:solidFill>
                <a:latin typeface="Roboto Black"/>
                <a:ea typeface="Roboto Black"/>
                <a:cs typeface="Roboto Black"/>
                <a:sym typeface="Roboto Black"/>
              </a:rPr>
              <a:t>. Organización de las actividades académicas de los programas</a:t>
            </a:r>
            <a:endParaRPr lang="es-CO" sz="1800" dirty="0">
              <a:highlight>
                <a:srgbClr val="FFFF00"/>
              </a:highlight>
            </a:endParaRPr>
          </a:p>
          <a:p>
            <a:endParaRPr lang="es-CO" sz="1800" dirty="0"/>
          </a:p>
        </p:txBody>
      </p:sp>
      <p:graphicFrame>
        <p:nvGraphicFramePr>
          <p:cNvPr id="4" name="Objeto 3">
            <a:extLst>
              <a:ext uri="{FF2B5EF4-FFF2-40B4-BE49-F238E27FC236}">
                <a16:creationId xmlns:a16="http://schemas.microsoft.com/office/drawing/2014/main" id="{C52EC7E8-2122-03F2-75F8-DD4ED8B2A05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72516710"/>
              </p:ext>
            </p:extLst>
          </p:nvPr>
        </p:nvGraphicFramePr>
        <p:xfrm>
          <a:off x="683924" y="1100190"/>
          <a:ext cx="5940425" cy="1655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5940848" imgH="1655490" progId="Word.Document.12">
                  <p:embed/>
                </p:oleObj>
              </mc:Choice>
              <mc:Fallback>
                <p:oleObj name="Document" r:id="rId4" imgW="5940848" imgH="165549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83924" y="1100190"/>
                        <a:ext cx="5940425" cy="16557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Imagen 5">
            <a:extLst>
              <a:ext uri="{FF2B5EF4-FFF2-40B4-BE49-F238E27FC236}">
                <a16:creationId xmlns:a16="http://schemas.microsoft.com/office/drawing/2014/main" id="{1103CBAF-AB13-6131-E77C-4BE13E67A0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04279" y="3163821"/>
            <a:ext cx="5942076" cy="1365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074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>
          <a:extLst>
            <a:ext uri="{FF2B5EF4-FFF2-40B4-BE49-F238E27FC236}">
              <a16:creationId xmlns:a16="http://schemas.microsoft.com/office/drawing/2014/main" id="{4FFED09A-3038-3CD0-9207-5B02CC1120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">
            <a:extLst>
              <a:ext uri="{FF2B5EF4-FFF2-40B4-BE49-F238E27FC236}">
                <a16:creationId xmlns:a16="http://schemas.microsoft.com/office/drawing/2014/main" id="{20C6C5E6-1594-B6C2-F3A2-0436B3A072B7}"/>
              </a:ext>
            </a:extLst>
          </p:cNvPr>
          <p:cNvSpPr txBox="1"/>
          <p:nvPr/>
        </p:nvSpPr>
        <p:spPr>
          <a:xfrm>
            <a:off x="766575" y="760850"/>
            <a:ext cx="353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Google Shape;390;p39">
            <a:extLst>
              <a:ext uri="{FF2B5EF4-FFF2-40B4-BE49-F238E27FC236}">
                <a16:creationId xmlns:a16="http://schemas.microsoft.com/office/drawing/2014/main" id="{B4B6A9F8-0292-26C8-A8FD-CD563AEE1B9F}"/>
              </a:ext>
            </a:extLst>
          </p:cNvPr>
          <p:cNvSpPr/>
          <p:nvPr/>
        </p:nvSpPr>
        <p:spPr>
          <a:xfrm>
            <a:off x="7342193" y="1787621"/>
            <a:ext cx="201401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" sz="1800" b="0" i="0" u="none" strike="noStrike" cap="none" dirty="0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Ciclo de Formación: Técnico (55 Créditos ≈ 60%)</a:t>
            </a:r>
            <a:endParaRPr sz="1400" b="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87FA410C-B90E-E343-D045-AA25BE9B7FD6}"/>
              </a:ext>
            </a:extLst>
          </p:cNvPr>
          <p:cNvSpPr txBox="1"/>
          <p:nvPr/>
        </p:nvSpPr>
        <p:spPr>
          <a:xfrm>
            <a:off x="167379" y="56364"/>
            <a:ext cx="7904177" cy="81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800" dirty="0">
                <a:solidFill>
                  <a:srgbClr val="003B74"/>
                </a:solidFill>
                <a:latin typeface="Roboto Black"/>
                <a:ea typeface="Roboto Black"/>
                <a:cs typeface="Roboto Black"/>
                <a:sym typeface="Roboto Black"/>
              </a:rPr>
              <a:t>4</a:t>
            </a:r>
            <a:r>
              <a:rPr lang="es-CO" sz="1800" b="0" i="0" u="none" strike="noStrike" cap="none" dirty="0">
                <a:solidFill>
                  <a:srgbClr val="003B74"/>
                </a:solidFill>
                <a:latin typeface="Roboto Black"/>
                <a:ea typeface="Roboto Black"/>
                <a:cs typeface="Roboto Black"/>
                <a:sym typeface="Roboto Black"/>
              </a:rPr>
              <a:t>. </a:t>
            </a:r>
            <a:r>
              <a:rPr lang="es-CO" sz="1800" dirty="0">
                <a:solidFill>
                  <a:srgbClr val="003B74"/>
                </a:solidFill>
                <a:latin typeface="Roboto Black"/>
                <a:ea typeface="Roboto Black"/>
                <a:cs typeface="Roboto Black"/>
                <a:sym typeface="Roboto Black"/>
              </a:rPr>
              <a:t>Articulación con los programas técnicos</a:t>
            </a:r>
            <a:endParaRPr lang="es-CO" sz="1800" b="0" i="0" u="none" strike="noStrike" cap="none" dirty="0">
              <a:solidFill>
                <a:srgbClr val="003B74"/>
              </a:solidFill>
              <a:latin typeface="Roboto Black"/>
              <a:ea typeface="Roboto Black"/>
              <a:cs typeface="Roboto Black"/>
              <a:sym typeface="Roboto Black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s-CO" sz="1800" dirty="0">
              <a:highlight>
                <a:srgbClr val="FFFF00"/>
              </a:highlight>
            </a:endParaRPr>
          </a:p>
          <a:p>
            <a:endParaRPr lang="es-CO" sz="1800" dirty="0"/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065287B5-1384-8A40-D923-1F446C38393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16" t="4133" r="40469" b="3698"/>
          <a:stretch/>
        </p:blipFill>
        <p:spPr>
          <a:xfrm>
            <a:off x="246315" y="346428"/>
            <a:ext cx="7041892" cy="4740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123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>
          <a:extLst>
            <a:ext uri="{FF2B5EF4-FFF2-40B4-BE49-F238E27FC236}">
              <a16:creationId xmlns:a16="http://schemas.microsoft.com/office/drawing/2014/main" id="{DEB59742-A72C-B13F-AB94-38950FEB59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3D541055-7405-9E5E-7209-298836225F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55357"/>
            <a:ext cx="9075960" cy="4166372"/>
          </a:xfrm>
          <a:prstGeom prst="rect">
            <a:avLst/>
          </a:prstGeom>
        </p:spPr>
      </p:pic>
      <p:sp>
        <p:nvSpPr>
          <p:cNvPr id="68" name="Google Shape;68;p3">
            <a:extLst>
              <a:ext uri="{FF2B5EF4-FFF2-40B4-BE49-F238E27FC236}">
                <a16:creationId xmlns:a16="http://schemas.microsoft.com/office/drawing/2014/main" id="{8C1D557D-B851-D517-2DD3-C71782DA4A06}"/>
              </a:ext>
            </a:extLst>
          </p:cNvPr>
          <p:cNvSpPr txBox="1"/>
          <p:nvPr/>
        </p:nvSpPr>
        <p:spPr>
          <a:xfrm>
            <a:off x="766575" y="760850"/>
            <a:ext cx="353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90;p39">
            <a:extLst>
              <a:ext uri="{FF2B5EF4-FFF2-40B4-BE49-F238E27FC236}">
                <a16:creationId xmlns:a16="http://schemas.microsoft.com/office/drawing/2014/main" id="{48FE40DF-AEDA-B049-7E64-562ED375A6B2}"/>
              </a:ext>
            </a:extLst>
          </p:cNvPr>
          <p:cNvSpPr/>
          <p:nvPr/>
        </p:nvSpPr>
        <p:spPr>
          <a:xfrm>
            <a:off x="1862538" y="4639499"/>
            <a:ext cx="516922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" sz="1800" b="0" i="0" u="none" strike="noStrike" cap="none" dirty="0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Ciclo de Formación: profesional (</a:t>
            </a:r>
            <a:r>
              <a:rPr lang="es" sz="1800" dirty="0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82</a:t>
            </a:r>
            <a:r>
              <a:rPr lang="es" sz="1800" b="0" i="0" u="none" strike="noStrike" cap="none" dirty="0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Créditos ≈ </a:t>
            </a:r>
            <a:r>
              <a:rPr lang="es" sz="1800" dirty="0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51</a:t>
            </a:r>
            <a:r>
              <a:rPr lang="es" sz="1800" b="0" i="0" u="none" strike="noStrike" cap="none" dirty="0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%)</a:t>
            </a:r>
            <a:endParaRPr sz="1400" b="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6570B6FA-A514-BF08-5B98-7B16B939B584}"/>
              </a:ext>
            </a:extLst>
          </p:cNvPr>
          <p:cNvSpPr txBox="1"/>
          <p:nvPr/>
        </p:nvSpPr>
        <p:spPr>
          <a:xfrm>
            <a:off x="167379" y="56364"/>
            <a:ext cx="7904177" cy="81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800" dirty="0">
                <a:solidFill>
                  <a:srgbClr val="003B74"/>
                </a:solidFill>
                <a:latin typeface="Roboto Black"/>
                <a:ea typeface="Roboto Black"/>
                <a:cs typeface="Roboto Black"/>
                <a:sym typeface="Roboto Black"/>
              </a:rPr>
              <a:t>4</a:t>
            </a:r>
            <a:r>
              <a:rPr lang="es-CO" sz="1800" b="0" i="0" u="none" strike="noStrike" cap="none" dirty="0">
                <a:solidFill>
                  <a:srgbClr val="003B74"/>
                </a:solidFill>
                <a:latin typeface="Roboto Black"/>
                <a:ea typeface="Roboto Black"/>
                <a:cs typeface="Roboto Black"/>
                <a:sym typeface="Roboto Black"/>
              </a:rPr>
              <a:t>. </a:t>
            </a:r>
            <a:r>
              <a:rPr lang="es-CO" sz="1800" dirty="0">
                <a:solidFill>
                  <a:srgbClr val="003B74"/>
                </a:solidFill>
                <a:latin typeface="Roboto Black"/>
                <a:ea typeface="Roboto Black"/>
                <a:cs typeface="Roboto Black"/>
                <a:sym typeface="Roboto Black"/>
              </a:rPr>
              <a:t>Articulación con el programa de mecatrónica </a:t>
            </a:r>
            <a:endParaRPr lang="es-CO" sz="1800" b="0" i="0" u="none" strike="noStrike" cap="none" dirty="0">
              <a:solidFill>
                <a:srgbClr val="003B74"/>
              </a:solidFill>
              <a:latin typeface="Roboto Black"/>
              <a:ea typeface="Roboto Black"/>
              <a:cs typeface="Roboto Black"/>
              <a:sym typeface="Roboto Black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s-CO" sz="1800" dirty="0">
              <a:highlight>
                <a:srgbClr val="FFFF00"/>
              </a:highlight>
            </a:endParaRPr>
          </a:p>
          <a:p>
            <a:endParaRPr lang="es-CO" sz="1800" dirty="0"/>
          </a:p>
        </p:txBody>
      </p:sp>
    </p:spTree>
    <p:extLst>
      <p:ext uri="{BB962C8B-B14F-4D97-AF65-F5344CB8AC3E}">
        <p14:creationId xmlns:p14="http://schemas.microsoft.com/office/powerpoint/2010/main" val="918121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11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>
          <a:extLst>
            <a:ext uri="{FF2B5EF4-FFF2-40B4-BE49-F238E27FC236}">
              <a16:creationId xmlns:a16="http://schemas.microsoft.com/office/drawing/2014/main" id="{635BBA40-4599-93EB-E8CB-11A42ED8EF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">
            <a:extLst>
              <a:ext uri="{FF2B5EF4-FFF2-40B4-BE49-F238E27FC236}">
                <a16:creationId xmlns:a16="http://schemas.microsoft.com/office/drawing/2014/main" id="{4FF8643D-0058-2354-5C1A-6358B3D532A2}"/>
              </a:ext>
            </a:extLst>
          </p:cNvPr>
          <p:cNvSpPr txBox="1"/>
          <p:nvPr/>
        </p:nvSpPr>
        <p:spPr>
          <a:xfrm>
            <a:off x="766575" y="760850"/>
            <a:ext cx="353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230;p23">
            <a:extLst>
              <a:ext uri="{FF2B5EF4-FFF2-40B4-BE49-F238E27FC236}">
                <a16:creationId xmlns:a16="http://schemas.microsoft.com/office/drawing/2014/main" id="{180ED311-3149-C264-5281-B015DBA4139E}"/>
              </a:ext>
            </a:extLst>
          </p:cNvPr>
          <p:cNvSpPr txBox="1"/>
          <p:nvPr/>
        </p:nvSpPr>
        <p:spPr>
          <a:xfrm>
            <a:off x="234756" y="287145"/>
            <a:ext cx="4263521" cy="480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003B74"/>
                </a:solidFill>
                <a:latin typeface="Roboto Black"/>
                <a:ea typeface="Roboto Black"/>
                <a:cs typeface="Roboto Black"/>
                <a:sym typeface="Roboto Black"/>
              </a:rPr>
              <a:t>5. </a:t>
            </a:r>
            <a:r>
              <a:rPr lang="en-US" sz="2400" dirty="0" err="1">
                <a:solidFill>
                  <a:srgbClr val="003B74"/>
                </a:solidFill>
                <a:latin typeface="Roboto Black"/>
                <a:ea typeface="Roboto Black"/>
                <a:cs typeface="Roboto Black"/>
                <a:sym typeface="Roboto Black"/>
              </a:rPr>
              <a:t>Investigación</a:t>
            </a:r>
            <a:r>
              <a:rPr lang="en-US" sz="2400" dirty="0">
                <a:solidFill>
                  <a:srgbClr val="003B74"/>
                </a:solidFill>
                <a:latin typeface="Roboto Black"/>
                <a:ea typeface="Roboto Black"/>
                <a:cs typeface="Roboto Black"/>
                <a:sym typeface="Roboto Black"/>
              </a:rPr>
              <a:t> </a:t>
            </a:r>
            <a:endParaRPr sz="2400" dirty="0">
              <a:highlight>
                <a:srgbClr val="FFFF00"/>
              </a:highlight>
            </a:endParaRPr>
          </a:p>
        </p:txBody>
      </p:sp>
      <p:sp>
        <p:nvSpPr>
          <p:cNvPr id="2" name="Google Shape;286;p24">
            <a:extLst>
              <a:ext uri="{FF2B5EF4-FFF2-40B4-BE49-F238E27FC236}">
                <a16:creationId xmlns:a16="http://schemas.microsoft.com/office/drawing/2014/main" id="{54CBFECE-9A77-26C2-FB4A-EBF03B0C3EB3}"/>
              </a:ext>
            </a:extLst>
          </p:cNvPr>
          <p:cNvSpPr txBox="1"/>
          <p:nvPr/>
        </p:nvSpPr>
        <p:spPr>
          <a:xfrm>
            <a:off x="3492928" y="917785"/>
            <a:ext cx="2158144" cy="646331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500" b="1" i="0" u="none" strike="noStrike" cap="none" dirty="0">
                <a:solidFill>
                  <a:srgbClr val="083C92"/>
                </a:solidFill>
                <a:latin typeface="Arial"/>
                <a:ea typeface="Arial"/>
                <a:cs typeface="Arial"/>
                <a:sym typeface="Arial"/>
              </a:rPr>
              <a:t>Grupos de </a:t>
            </a:r>
            <a:r>
              <a:rPr lang="es-ES" sz="2100" b="1" i="0" u="none" strike="noStrike" cap="none" dirty="0">
                <a:solidFill>
                  <a:srgbClr val="083C92"/>
                </a:solidFill>
                <a:latin typeface="Arial"/>
                <a:ea typeface="Arial"/>
                <a:cs typeface="Arial"/>
                <a:sym typeface="Arial"/>
              </a:rPr>
              <a:t>investigación</a:t>
            </a:r>
            <a:endParaRPr sz="1500" b="1" i="0" u="none" strike="noStrike" cap="none" dirty="0">
              <a:solidFill>
                <a:srgbClr val="083C9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Google Shape;285;p24">
            <a:extLst>
              <a:ext uri="{FF2B5EF4-FFF2-40B4-BE49-F238E27FC236}">
                <a16:creationId xmlns:a16="http://schemas.microsoft.com/office/drawing/2014/main" id="{953DBED8-0483-D346-0E95-D9B6A3DA9965}"/>
              </a:ext>
            </a:extLst>
          </p:cNvPr>
          <p:cNvSpPr/>
          <p:nvPr/>
        </p:nvSpPr>
        <p:spPr>
          <a:xfrm>
            <a:off x="4572000" y="1978851"/>
            <a:ext cx="4482796" cy="18466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500" b="1" i="0" u="none" strike="noStrike" cap="none" dirty="0">
                <a:solidFill>
                  <a:srgbClr val="161616"/>
                </a:solidFill>
                <a:latin typeface="Arial"/>
                <a:ea typeface="Arial"/>
                <a:cs typeface="Arial"/>
                <a:sym typeface="Arial"/>
              </a:rPr>
              <a:t>GIRE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500" b="1" i="0" u="none" strike="noStrike" cap="none" dirty="0">
                <a:solidFill>
                  <a:srgbClr val="161616"/>
                </a:solidFill>
                <a:latin typeface="Arial"/>
                <a:ea typeface="Arial"/>
                <a:cs typeface="Arial"/>
                <a:sym typeface="Arial"/>
              </a:rPr>
              <a:t>Grupo de investigación en Recursos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500" b="1" i="0" u="none" strike="noStrike" cap="none" dirty="0">
                <a:solidFill>
                  <a:srgbClr val="161616"/>
                </a:solidFill>
                <a:latin typeface="Arial"/>
                <a:ea typeface="Arial"/>
                <a:cs typeface="Arial"/>
                <a:sym typeface="Arial"/>
              </a:rPr>
              <a:t>Energéticos</a:t>
            </a:r>
            <a:r>
              <a:rPr lang="es-ES" sz="1500" b="1" i="0" u="none" strike="noStrike" cap="none" dirty="0">
                <a:solidFill>
                  <a:srgbClr val="161616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lang="es-ES"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500" b="1" i="0" u="none" strike="noStrike" cap="none" dirty="0">
              <a:solidFill>
                <a:srgbClr val="16161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500" b="1" dirty="0">
                <a:solidFill>
                  <a:srgbClr val="161616"/>
                </a:solidFill>
              </a:rPr>
              <a:t>Universidad Nacional Cede Manizales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b="1" i="0" u="none" strike="noStrike" cap="none" dirty="0">
              <a:solidFill>
                <a:srgbClr val="16161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500" b="1" i="0" u="none" strike="noStrike" cap="none" dirty="0">
                <a:solidFill>
                  <a:srgbClr val="161616"/>
                </a:solidFill>
                <a:latin typeface="Arial"/>
                <a:ea typeface="Arial"/>
                <a:cs typeface="Arial"/>
                <a:sym typeface="Arial"/>
              </a:rPr>
              <a:t>Categoría : A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b="1" i="0" u="none" strike="noStrike" cap="none" dirty="0">
              <a:solidFill>
                <a:srgbClr val="16161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285;p24">
            <a:extLst>
              <a:ext uri="{FF2B5EF4-FFF2-40B4-BE49-F238E27FC236}">
                <a16:creationId xmlns:a16="http://schemas.microsoft.com/office/drawing/2014/main" id="{5475E211-3118-6827-E2FD-7C3A565C5D6D}"/>
              </a:ext>
            </a:extLst>
          </p:cNvPr>
          <p:cNvSpPr/>
          <p:nvPr/>
        </p:nvSpPr>
        <p:spPr>
          <a:xfrm>
            <a:off x="15481" y="1978851"/>
            <a:ext cx="4482796" cy="2308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500" b="1" i="0" u="none" strike="noStrike" cap="none" dirty="0">
                <a:solidFill>
                  <a:srgbClr val="161616"/>
                </a:solidFill>
                <a:latin typeface="Arial"/>
                <a:ea typeface="Arial"/>
                <a:cs typeface="Arial"/>
                <a:sym typeface="Arial"/>
              </a:rPr>
              <a:t>TESLA 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500" b="1" i="0" u="none" strike="noStrike" cap="none" dirty="0">
                <a:solidFill>
                  <a:srgbClr val="161616"/>
                </a:solidFill>
                <a:latin typeface="Arial"/>
                <a:ea typeface="Arial"/>
                <a:cs typeface="Arial"/>
                <a:sym typeface="Arial"/>
              </a:rPr>
              <a:t>Facultad de Ciencias Exactas y Naturales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b="1" i="0" u="none" strike="noStrike" cap="none" dirty="0">
              <a:solidFill>
                <a:srgbClr val="16161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500" b="1" i="0" u="none" strike="noStrike" cap="none" dirty="0">
                <a:solidFill>
                  <a:srgbClr val="161616"/>
                </a:solidFill>
                <a:latin typeface="Arial"/>
                <a:ea typeface="Arial"/>
                <a:cs typeface="Arial"/>
                <a:sym typeface="Arial"/>
              </a:rPr>
              <a:t>Código: COL0159375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500" b="1" i="0" u="none" strike="noStrike" cap="none" dirty="0">
                <a:solidFill>
                  <a:srgbClr val="161616"/>
                </a:solidFill>
                <a:latin typeface="Arial"/>
                <a:ea typeface="Arial"/>
                <a:cs typeface="Arial"/>
                <a:sym typeface="Arial"/>
              </a:rPr>
              <a:t>Categoría : C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b="1" i="0" u="none" strike="noStrike" cap="none" dirty="0">
              <a:solidFill>
                <a:srgbClr val="16161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500" b="1" i="0" u="none" strike="noStrike" cap="none" dirty="0">
                <a:solidFill>
                  <a:srgbClr val="161616"/>
                </a:solidFill>
                <a:latin typeface="Arial"/>
                <a:ea typeface="Arial"/>
                <a:cs typeface="Arial"/>
                <a:sym typeface="Arial"/>
              </a:rPr>
              <a:t>Líneas de investigación: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b="1" i="0" u="none" strike="noStrike" cap="none" dirty="0">
              <a:solidFill>
                <a:srgbClr val="16161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500" b="1" i="0" u="none" strike="noStrike" cap="none" dirty="0">
                <a:solidFill>
                  <a:srgbClr val="161616"/>
                </a:solidFill>
                <a:latin typeface="Arial"/>
                <a:ea typeface="Arial"/>
                <a:cs typeface="Arial"/>
                <a:sym typeface="Arial"/>
              </a:rPr>
              <a:t>Control y Procesamiento Digital de Señales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500" b="1" i="0" u="none" strike="noStrike" cap="none" dirty="0">
                <a:solidFill>
                  <a:srgbClr val="161616"/>
                </a:solidFill>
                <a:latin typeface="Arial"/>
                <a:ea typeface="Arial"/>
                <a:cs typeface="Arial"/>
                <a:sym typeface="Arial"/>
              </a:rPr>
              <a:t>Instrumentación y Control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72976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>
          <a:extLst>
            <a:ext uri="{FF2B5EF4-FFF2-40B4-BE49-F238E27FC236}">
              <a16:creationId xmlns:a16="http://schemas.microsoft.com/office/drawing/2014/main" id="{53558313-CF3B-6FD2-0B8D-74FBC893DC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">
            <a:extLst>
              <a:ext uri="{FF2B5EF4-FFF2-40B4-BE49-F238E27FC236}">
                <a16:creationId xmlns:a16="http://schemas.microsoft.com/office/drawing/2014/main" id="{E3F25A6A-ECC8-81AA-66F9-22B033485D85}"/>
              </a:ext>
            </a:extLst>
          </p:cNvPr>
          <p:cNvSpPr txBox="1"/>
          <p:nvPr/>
        </p:nvSpPr>
        <p:spPr>
          <a:xfrm>
            <a:off x="766575" y="760850"/>
            <a:ext cx="353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296;p25">
            <a:extLst>
              <a:ext uri="{FF2B5EF4-FFF2-40B4-BE49-F238E27FC236}">
                <a16:creationId xmlns:a16="http://schemas.microsoft.com/office/drawing/2014/main" id="{9ADEF0CC-485B-305E-172A-1656E0633408}"/>
              </a:ext>
            </a:extLst>
          </p:cNvPr>
          <p:cNvSpPr txBox="1"/>
          <p:nvPr/>
        </p:nvSpPr>
        <p:spPr>
          <a:xfrm>
            <a:off x="2286000" y="1218241"/>
            <a:ext cx="457200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Línea de investigación propuesta: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230;p23">
            <a:extLst>
              <a:ext uri="{FF2B5EF4-FFF2-40B4-BE49-F238E27FC236}">
                <a16:creationId xmlns:a16="http://schemas.microsoft.com/office/drawing/2014/main" id="{E91C092A-2FF0-F92F-BB7E-1E4B598D1CE1}"/>
              </a:ext>
            </a:extLst>
          </p:cNvPr>
          <p:cNvSpPr txBox="1"/>
          <p:nvPr/>
        </p:nvSpPr>
        <p:spPr>
          <a:xfrm>
            <a:off x="234756" y="287145"/>
            <a:ext cx="4263521" cy="480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003B74"/>
                </a:solidFill>
                <a:latin typeface="Roboto Black"/>
                <a:ea typeface="Roboto Black"/>
                <a:cs typeface="Roboto Black"/>
                <a:sym typeface="Roboto Black"/>
              </a:rPr>
              <a:t>5. </a:t>
            </a:r>
            <a:r>
              <a:rPr lang="en-US" sz="2400" dirty="0" err="1">
                <a:solidFill>
                  <a:srgbClr val="003B74"/>
                </a:solidFill>
                <a:latin typeface="Roboto Black"/>
                <a:ea typeface="Roboto Black"/>
                <a:cs typeface="Roboto Black"/>
                <a:sym typeface="Roboto Black"/>
              </a:rPr>
              <a:t>Investigación</a:t>
            </a:r>
            <a:r>
              <a:rPr lang="en-US" sz="2400" dirty="0">
                <a:solidFill>
                  <a:srgbClr val="003B74"/>
                </a:solidFill>
                <a:latin typeface="Roboto Black"/>
                <a:ea typeface="Roboto Black"/>
                <a:cs typeface="Roboto Black"/>
                <a:sym typeface="Roboto Black"/>
              </a:rPr>
              <a:t> </a:t>
            </a:r>
            <a:endParaRPr sz="2400" dirty="0">
              <a:highlight>
                <a:srgbClr val="FFFF00"/>
              </a:highlight>
            </a:endParaRPr>
          </a:p>
        </p:txBody>
      </p:sp>
      <p:graphicFrame>
        <p:nvGraphicFramePr>
          <p:cNvPr id="3" name="Objeto 2">
            <a:extLst>
              <a:ext uri="{FF2B5EF4-FFF2-40B4-BE49-F238E27FC236}">
                <a16:creationId xmlns:a16="http://schemas.microsoft.com/office/drawing/2014/main" id="{DC47F0EB-A898-99EC-F579-49E87790A33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28928032"/>
              </p:ext>
            </p:extLst>
          </p:nvPr>
        </p:nvGraphicFramePr>
        <p:xfrm>
          <a:off x="1679394" y="2056363"/>
          <a:ext cx="5940425" cy="619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5940848" imgH="619367" progId="Word.Document.12">
                  <p:embed/>
                </p:oleObj>
              </mc:Choice>
              <mc:Fallback>
                <p:oleObj name="Document" r:id="rId4" imgW="5940848" imgH="619367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679394" y="2056363"/>
                        <a:ext cx="5940425" cy="619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Imagen 5">
            <a:extLst>
              <a:ext uri="{FF2B5EF4-FFF2-40B4-BE49-F238E27FC236}">
                <a16:creationId xmlns:a16="http://schemas.microsoft.com/office/drawing/2014/main" id="{58AA03CC-89C9-ADE0-134A-8BEF9C084E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53625" y="3153987"/>
            <a:ext cx="5942076" cy="833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9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>
          <a:extLst>
            <a:ext uri="{FF2B5EF4-FFF2-40B4-BE49-F238E27FC236}">
              <a16:creationId xmlns:a16="http://schemas.microsoft.com/office/drawing/2014/main" id="{CC587D2C-B7F3-3B70-F300-7CDCBCCD72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">
            <a:extLst>
              <a:ext uri="{FF2B5EF4-FFF2-40B4-BE49-F238E27FC236}">
                <a16:creationId xmlns:a16="http://schemas.microsoft.com/office/drawing/2014/main" id="{EE007B8F-CA8C-BD52-D2FB-2F4BE8AB497F}"/>
              </a:ext>
            </a:extLst>
          </p:cNvPr>
          <p:cNvSpPr txBox="1"/>
          <p:nvPr/>
        </p:nvSpPr>
        <p:spPr>
          <a:xfrm>
            <a:off x="766575" y="760850"/>
            <a:ext cx="353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503;p52">
            <a:extLst>
              <a:ext uri="{FF2B5EF4-FFF2-40B4-BE49-F238E27FC236}">
                <a16:creationId xmlns:a16="http://schemas.microsoft.com/office/drawing/2014/main" id="{9D951A11-3CFC-395A-8352-BF70A884286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0839" y="139700"/>
            <a:ext cx="8521700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 b="1" i="0" u="none" strike="noStrike" dirty="0">
                <a:solidFill>
                  <a:srgbClr val="00206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  <a:sym typeface="Roboto"/>
              </a:rPr>
              <a:t>6</a:t>
            </a:r>
            <a:r>
              <a:rPr lang="es" sz="2800" b="1" i="0" u="none" strike="noStrike" dirty="0">
                <a:solidFill>
                  <a:srgbClr val="00206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  <a:sym typeface="Roboto"/>
              </a:rPr>
              <a:t>. </a:t>
            </a:r>
            <a:r>
              <a:rPr lang="es" sz="2800" b="1" i="0" u="none" strike="noStrike" dirty="0">
                <a:solidFill>
                  <a:srgbClr val="00206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  <a:sym typeface="Times New Roman"/>
              </a:rPr>
              <a:t>Relacionamiento con el sector externo </a:t>
            </a:r>
            <a:endParaRPr sz="2800" b="0" dirty="0"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  <a:sym typeface="Times New Roman"/>
            </a:endParaRPr>
          </a:p>
        </p:txBody>
      </p:sp>
      <p:grpSp>
        <p:nvGrpSpPr>
          <p:cNvPr id="5" name="Google Shape;504;p52">
            <a:extLst>
              <a:ext uri="{FF2B5EF4-FFF2-40B4-BE49-F238E27FC236}">
                <a16:creationId xmlns:a16="http://schemas.microsoft.com/office/drawing/2014/main" id="{A31E58DA-78E0-920D-3BB4-1EF44AC36B04}"/>
              </a:ext>
            </a:extLst>
          </p:cNvPr>
          <p:cNvGrpSpPr/>
          <p:nvPr/>
        </p:nvGrpSpPr>
        <p:grpSpPr>
          <a:xfrm>
            <a:off x="2689881" y="997391"/>
            <a:ext cx="3764238" cy="3764238"/>
            <a:chOff x="2599568" y="242168"/>
            <a:chExt cx="3764238" cy="3764238"/>
          </a:xfrm>
        </p:grpSpPr>
        <p:sp>
          <p:nvSpPr>
            <p:cNvPr id="7" name="Google Shape;505;p52">
              <a:extLst>
                <a:ext uri="{FF2B5EF4-FFF2-40B4-BE49-F238E27FC236}">
                  <a16:creationId xmlns:a16="http://schemas.microsoft.com/office/drawing/2014/main" id="{3CDC1752-C824-CCFB-AE44-4BC4F4BE1AFC}"/>
                </a:ext>
              </a:extLst>
            </p:cNvPr>
            <p:cNvSpPr/>
            <p:nvPr/>
          </p:nvSpPr>
          <p:spPr>
            <a:xfrm>
              <a:off x="2599568" y="242168"/>
              <a:ext cx="1839633" cy="1839633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120000"/>
                  </a:moveTo>
                  <a:lnTo>
                    <a:pt x="0" y="120000"/>
                  </a:lnTo>
                  <a:cubicBezTo>
                    <a:pt x="0" y="53726"/>
                    <a:pt x="53726" y="0"/>
                    <a:pt x="120000" y="0"/>
                  </a:cubicBezTo>
                  <a:lnTo>
                    <a:pt x="120000" y="120000"/>
                  </a:lnTo>
                  <a:close/>
                </a:path>
              </a:pathLst>
            </a:custGeom>
            <a:solidFill>
              <a:srgbClr val="4185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506;p52">
              <a:extLst>
                <a:ext uri="{FF2B5EF4-FFF2-40B4-BE49-F238E27FC236}">
                  <a16:creationId xmlns:a16="http://schemas.microsoft.com/office/drawing/2014/main" id="{7E6FF95F-E8DE-14FE-0569-F2D3CCC15A85}"/>
                </a:ext>
              </a:extLst>
            </p:cNvPr>
            <p:cNvSpPr txBox="1"/>
            <p:nvPr/>
          </p:nvSpPr>
          <p:spPr>
            <a:xfrm>
              <a:off x="3138384" y="780984"/>
              <a:ext cx="1300817" cy="130081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13775" tIns="113775" rIns="113775" bIns="113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s" sz="1600" b="0" i="0" u="none" strike="noStrike" cap="none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Universidad</a:t>
              </a:r>
              <a:endParaRPr sz="16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1" name="Google Shape;507;p52">
              <a:extLst>
                <a:ext uri="{FF2B5EF4-FFF2-40B4-BE49-F238E27FC236}">
                  <a16:creationId xmlns:a16="http://schemas.microsoft.com/office/drawing/2014/main" id="{02537798-581C-D3B8-2E2F-9A28AEFB6196}"/>
                </a:ext>
              </a:extLst>
            </p:cNvPr>
            <p:cNvSpPr/>
            <p:nvPr/>
          </p:nvSpPr>
          <p:spPr>
            <a:xfrm rot="5400000">
              <a:off x="4524173" y="242168"/>
              <a:ext cx="1839633" cy="1839633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120000"/>
                  </a:moveTo>
                  <a:lnTo>
                    <a:pt x="0" y="120000"/>
                  </a:lnTo>
                  <a:cubicBezTo>
                    <a:pt x="0" y="53726"/>
                    <a:pt x="53726" y="0"/>
                    <a:pt x="120000" y="0"/>
                  </a:cubicBezTo>
                  <a:lnTo>
                    <a:pt x="120000" y="120000"/>
                  </a:lnTo>
                  <a:close/>
                </a:path>
              </a:pathLst>
            </a:custGeom>
            <a:solidFill>
              <a:srgbClr val="4185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508;p52">
              <a:extLst>
                <a:ext uri="{FF2B5EF4-FFF2-40B4-BE49-F238E27FC236}">
                  <a16:creationId xmlns:a16="http://schemas.microsoft.com/office/drawing/2014/main" id="{EAAA5106-4FA7-B650-3998-F4B61397332A}"/>
                </a:ext>
              </a:extLst>
            </p:cNvPr>
            <p:cNvSpPr txBox="1"/>
            <p:nvPr/>
          </p:nvSpPr>
          <p:spPr>
            <a:xfrm>
              <a:off x="4524173" y="780984"/>
              <a:ext cx="1300817" cy="130081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13775" tIns="113775" rIns="113775" bIns="113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s" sz="1600" b="0" i="0" u="none" strike="noStrike" cap="none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Sector Productivo</a:t>
              </a:r>
              <a:endParaRPr sz="16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3" name="Google Shape;509;p52">
              <a:extLst>
                <a:ext uri="{FF2B5EF4-FFF2-40B4-BE49-F238E27FC236}">
                  <a16:creationId xmlns:a16="http://schemas.microsoft.com/office/drawing/2014/main" id="{5188AC9C-D69F-7225-5278-B06AFF9457CE}"/>
                </a:ext>
              </a:extLst>
            </p:cNvPr>
            <p:cNvSpPr/>
            <p:nvPr/>
          </p:nvSpPr>
          <p:spPr>
            <a:xfrm rot="10800000">
              <a:off x="4524173" y="2166773"/>
              <a:ext cx="1839633" cy="1839633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120000"/>
                  </a:moveTo>
                  <a:lnTo>
                    <a:pt x="0" y="120000"/>
                  </a:lnTo>
                  <a:cubicBezTo>
                    <a:pt x="0" y="53726"/>
                    <a:pt x="53726" y="0"/>
                    <a:pt x="120000" y="0"/>
                  </a:cubicBezTo>
                  <a:lnTo>
                    <a:pt x="120000" y="120000"/>
                  </a:lnTo>
                  <a:close/>
                </a:path>
              </a:pathLst>
            </a:custGeom>
            <a:solidFill>
              <a:srgbClr val="4185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510;p52">
              <a:extLst>
                <a:ext uri="{FF2B5EF4-FFF2-40B4-BE49-F238E27FC236}">
                  <a16:creationId xmlns:a16="http://schemas.microsoft.com/office/drawing/2014/main" id="{7ECBBCE7-6367-229E-5471-8D86B2EEFFFD}"/>
                </a:ext>
              </a:extLst>
            </p:cNvPr>
            <p:cNvSpPr txBox="1"/>
            <p:nvPr/>
          </p:nvSpPr>
          <p:spPr>
            <a:xfrm>
              <a:off x="4524173" y="2166773"/>
              <a:ext cx="1300817" cy="130081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13775" tIns="113775" rIns="113775" bIns="113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s" sz="1600" b="0" i="0" u="none" strike="noStrike" cap="none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Movilidad</a:t>
              </a:r>
              <a:endParaRPr sz="16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5" name="Google Shape;511;p52">
              <a:extLst>
                <a:ext uri="{FF2B5EF4-FFF2-40B4-BE49-F238E27FC236}">
                  <a16:creationId xmlns:a16="http://schemas.microsoft.com/office/drawing/2014/main" id="{33413353-1506-F96C-77FF-79E446F4CD31}"/>
                </a:ext>
              </a:extLst>
            </p:cNvPr>
            <p:cNvSpPr/>
            <p:nvPr/>
          </p:nvSpPr>
          <p:spPr>
            <a:xfrm rot="-5400000">
              <a:off x="2599568" y="2166773"/>
              <a:ext cx="1839633" cy="1839633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120000"/>
                  </a:moveTo>
                  <a:lnTo>
                    <a:pt x="0" y="120000"/>
                  </a:lnTo>
                  <a:cubicBezTo>
                    <a:pt x="0" y="53726"/>
                    <a:pt x="53726" y="0"/>
                    <a:pt x="120000" y="0"/>
                  </a:cubicBezTo>
                  <a:lnTo>
                    <a:pt x="120000" y="120000"/>
                  </a:lnTo>
                  <a:close/>
                </a:path>
              </a:pathLst>
            </a:custGeom>
            <a:solidFill>
              <a:srgbClr val="4185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512;p52">
              <a:extLst>
                <a:ext uri="{FF2B5EF4-FFF2-40B4-BE49-F238E27FC236}">
                  <a16:creationId xmlns:a16="http://schemas.microsoft.com/office/drawing/2014/main" id="{97113A1C-FE58-102B-D314-4A601C52F56F}"/>
                </a:ext>
              </a:extLst>
            </p:cNvPr>
            <p:cNvSpPr txBox="1"/>
            <p:nvPr/>
          </p:nvSpPr>
          <p:spPr>
            <a:xfrm>
              <a:off x="3138384" y="2166773"/>
              <a:ext cx="1300817" cy="130081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13775" tIns="113775" rIns="113775" bIns="113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s" sz="1600" b="0" i="0" u="none" strike="noStrike" cap="none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Proyección</a:t>
              </a:r>
              <a:endParaRPr sz="16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7" name="Google Shape;513;p52">
              <a:extLst>
                <a:ext uri="{FF2B5EF4-FFF2-40B4-BE49-F238E27FC236}">
                  <a16:creationId xmlns:a16="http://schemas.microsoft.com/office/drawing/2014/main" id="{1ADFCB35-1623-0E70-4A73-79B6C2927CEA}"/>
                </a:ext>
              </a:extLst>
            </p:cNvPr>
            <p:cNvSpPr/>
            <p:nvPr/>
          </p:nvSpPr>
          <p:spPr>
            <a:xfrm>
              <a:off x="4164106" y="1741916"/>
              <a:ext cx="635162" cy="552314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522" y="60000"/>
                  </a:moveTo>
                  <a:lnTo>
                    <a:pt x="6522" y="60000"/>
                  </a:lnTo>
                  <a:cubicBezTo>
                    <a:pt x="6522" y="34374"/>
                    <a:pt x="25367" y="12492"/>
                    <a:pt x="51107" y="8231"/>
                  </a:cubicBezTo>
                  <a:cubicBezTo>
                    <a:pt x="76848" y="3970"/>
                    <a:pt x="101961" y="18574"/>
                    <a:pt x="110521" y="42783"/>
                  </a:cubicBezTo>
                  <a:lnTo>
                    <a:pt x="116427" y="42783"/>
                  </a:lnTo>
                  <a:lnTo>
                    <a:pt x="106957" y="60000"/>
                  </a:lnTo>
                  <a:lnTo>
                    <a:pt x="90340" y="42783"/>
                  </a:lnTo>
                  <a:lnTo>
                    <a:pt x="95921" y="42783"/>
                  </a:lnTo>
                  <a:cubicBezTo>
                    <a:pt x="87358" y="27416"/>
                    <a:pt x="68572" y="19475"/>
                    <a:pt x="50448" y="23561"/>
                  </a:cubicBezTo>
                  <a:cubicBezTo>
                    <a:pt x="32324" y="27648"/>
                    <a:pt x="19565" y="42702"/>
                    <a:pt x="19565" y="60000"/>
                  </a:cubicBezTo>
                  <a:close/>
                </a:path>
              </a:pathLst>
            </a:custGeom>
            <a:solidFill>
              <a:srgbClr val="ACC1F7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514;p52">
              <a:extLst>
                <a:ext uri="{FF2B5EF4-FFF2-40B4-BE49-F238E27FC236}">
                  <a16:creationId xmlns:a16="http://schemas.microsoft.com/office/drawing/2014/main" id="{94B4B178-E44B-EF01-0BA0-38C20BEA2BD9}"/>
                </a:ext>
              </a:extLst>
            </p:cNvPr>
            <p:cNvSpPr/>
            <p:nvPr/>
          </p:nvSpPr>
          <p:spPr>
            <a:xfrm rot="10800000">
              <a:off x="4164106" y="1954344"/>
              <a:ext cx="635162" cy="552314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522" y="60000"/>
                  </a:moveTo>
                  <a:lnTo>
                    <a:pt x="6522" y="60000"/>
                  </a:lnTo>
                  <a:cubicBezTo>
                    <a:pt x="6522" y="34374"/>
                    <a:pt x="25367" y="12492"/>
                    <a:pt x="51107" y="8231"/>
                  </a:cubicBezTo>
                  <a:cubicBezTo>
                    <a:pt x="76848" y="3970"/>
                    <a:pt x="101961" y="18574"/>
                    <a:pt x="110521" y="42783"/>
                  </a:cubicBezTo>
                  <a:lnTo>
                    <a:pt x="116427" y="42783"/>
                  </a:lnTo>
                  <a:lnTo>
                    <a:pt x="106957" y="60000"/>
                  </a:lnTo>
                  <a:lnTo>
                    <a:pt x="90340" y="42783"/>
                  </a:lnTo>
                  <a:lnTo>
                    <a:pt x="95921" y="42783"/>
                  </a:lnTo>
                  <a:cubicBezTo>
                    <a:pt x="87358" y="27416"/>
                    <a:pt x="68572" y="19475"/>
                    <a:pt x="50448" y="23561"/>
                  </a:cubicBezTo>
                  <a:cubicBezTo>
                    <a:pt x="32324" y="27648"/>
                    <a:pt x="19565" y="42702"/>
                    <a:pt x="19565" y="60000"/>
                  </a:cubicBezTo>
                  <a:close/>
                </a:path>
              </a:pathLst>
            </a:custGeom>
            <a:solidFill>
              <a:srgbClr val="ACC1F7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" name="Google Shape;515;p52">
            <a:extLst>
              <a:ext uri="{FF2B5EF4-FFF2-40B4-BE49-F238E27FC236}">
                <a16:creationId xmlns:a16="http://schemas.microsoft.com/office/drawing/2014/main" id="{BE8161C3-B235-7B01-16FF-64BFBD3040C2}"/>
              </a:ext>
            </a:extLst>
          </p:cNvPr>
          <p:cNvSpPr txBox="1"/>
          <p:nvPr/>
        </p:nvSpPr>
        <p:spPr>
          <a:xfrm>
            <a:off x="6525683" y="992289"/>
            <a:ext cx="2396484" cy="1015622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s" sz="12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Articulación con la industria de la región y el país</a:t>
            </a:r>
            <a:endParaRPr sz="1400" b="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s" sz="12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Empleabilidad y visitas académicas</a:t>
            </a:r>
            <a:endParaRPr sz="1400" b="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85750" lvl="0" indent="-285750">
              <a:buSzPts val="1200"/>
              <a:buFont typeface="Arial"/>
              <a:buChar char="•"/>
            </a:pPr>
            <a:r>
              <a:rPr lang="es-CO" sz="1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Convenios con empresas</a:t>
            </a:r>
            <a:endParaRPr sz="1400" b="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0" name="Google Shape;516;p52">
            <a:extLst>
              <a:ext uri="{FF2B5EF4-FFF2-40B4-BE49-F238E27FC236}">
                <a16:creationId xmlns:a16="http://schemas.microsoft.com/office/drawing/2014/main" id="{8D2B6185-5CA0-A310-D7E4-181355294C24}"/>
              </a:ext>
            </a:extLst>
          </p:cNvPr>
          <p:cNvSpPr txBox="1"/>
          <p:nvPr/>
        </p:nvSpPr>
        <p:spPr>
          <a:xfrm>
            <a:off x="220843" y="931539"/>
            <a:ext cx="2585100" cy="830956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s" sz="12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Calidad Académica</a:t>
            </a:r>
            <a:endParaRPr sz="12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n-US" sz="120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Laboratorios</a:t>
            </a:r>
            <a:endParaRPr sz="140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s" sz="12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Construcción de Alianza con BIOS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</a:pPr>
            <a:endParaRPr sz="12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" name="Google Shape;517;p52">
            <a:extLst>
              <a:ext uri="{FF2B5EF4-FFF2-40B4-BE49-F238E27FC236}">
                <a16:creationId xmlns:a16="http://schemas.microsoft.com/office/drawing/2014/main" id="{BEDB91ED-898C-AC31-23A4-F5B6D7138A8C}"/>
              </a:ext>
            </a:extLst>
          </p:cNvPr>
          <p:cNvSpPr txBox="1"/>
          <p:nvPr/>
        </p:nvSpPr>
        <p:spPr>
          <a:xfrm>
            <a:off x="250911" y="3565672"/>
            <a:ext cx="2396484" cy="1384954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s" sz="12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Conferencias, seminarios</a:t>
            </a:r>
            <a:r>
              <a:rPr lang="es" sz="1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</a:p>
          <a:p>
            <a:pPr marL="171450" lvl="0" indent="-171450">
              <a:buSzPts val="1200"/>
              <a:buFont typeface="Arial"/>
              <a:buChar char="•"/>
            </a:pPr>
            <a:r>
              <a:rPr lang="es-CO" sz="1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Contribuir activamente a la solución de problemas y al desarrollo tecnológico/económico regional (Misión U. Caldas - Acuerdo 008/2006 Proyección).</a:t>
            </a:r>
            <a:endParaRPr sz="12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2" name="Google Shape;518;p52">
            <a:extLst>
              <a:ext uri="{FF2B5EF4-FFF2-40B4-BE49-F238E27FC236}">
                <a16:creationId xmlns:a16="http://schemas.microsoft.com/office/drawing/2014/main" id="{C695FCAF-AF69-296F-0BA8-AE5D9730CE7F}"/>
              </a:ext>
            </a:extLst>
          </p:cNvPr>
          <p:cNvSpPr/>
          <p:nvPr/>
        </p:nvSpPr>
        <p:spPr>
          <a:xfrm>
            <a:off x="6525683" y="3565671"/>
            <a:ext cx="2396400" cy="1236539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s" sz="12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Profesores Visitantes</a:t>
            </a:r>
            <a:endParaRPr sz="1400" b="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s" sz="12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Movilidad Nacional e Internacionalización</a:t>
            </a:r>
            <a:endParaRPr sz="1400" b="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" sz="12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endParaRPr sz="12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79483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7">
          <a:extLst>
            <a:ext uri="{FF2B5EF4-FFF2-40B4-BE49-F238E27FC236}">
              <a16:creationId xmlns:a16="http://schemas.microsoft.com/office/drawing/2014/main" id="{45F4B50A-A20B-D674-372E-CEF5957830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">
            <a:extLst>
              <a:ext uri="{FF2B5EF4-FFF2-40B4-BE49-F238E27FC236}">
                <a16:creationId xmlns:a16="http://schemas.microsoft.com/office/drawing/2014/main" id="{875D9543-4519-6E0C-C2D2-7AEA3F0D4667}"/>
              </a:ext>
            </a:extLst>
          </p:cNvPr>
          <p:cNvSpPr txBox="1"/>
          <p:nvPr/>
        </p:nvSpPr>
        <p:spPr>
          <a:xfrm>
            <a:off x="766575" y="760850"/>
            <a:ext cx="353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6C8B40C2-0725-A674-F465-9DE2240426E4}"/>
              </a:ext>
            </a:extLst>
          </p:cNvPr>
          <p:cNvSpPr txBox="1"/>
          <p:nvPr/>
        </p:nvSpPr>
        <p:spPr>
          <a:xfrm>
            <a:off x="1039244" y="1545370"/>
            <a:ext cx="6940667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 fontAlgn="base">
              <a:buFont typeface="+mj-lt"/>
              <a:buAutoNum type="arabicPeriod"/>
            </a:pPr>
            <a:r>
              <a:rPr lang="es-CO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Denominación</a:t>
            </a:r>
            <a:endParaRPr lang="es-CO" sz="1800" b="0" i="0" u="none" strike="noStrike" dirty="0">
              <a:solidFill>
                <a:srgbClr val="F79646"/>
              </a:solidFill>
              <a:effectLst/>
              <a:latin typeface="Roboto" panose="02000000000000000000" pitchFamily="2" charset="0"/>
            </a:endParaRPr>
          </a:p>
          <a:p>
            <a:pPr rtl="0" fontAlgn="base">
              <a:buFont typeface="+mj-lt"/>
              <a:buAutoNum type="arabicPeriod"/>
            </a:pPr>
            <a:r>
              <a:rPr lang="es-CO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Justificación</a:t>
            </a:r>
            <a:endParaRPr lang="es-CO" sz="1800" b="0" i="0" u="none" strike="noStrike" dirty="0">
              <a:solidFill>
                <a:srgbClr val="F79646"/>
              </a:solidFill>
              <a:effectLst/>
              <a:latin typeface="Roboto" panose="02000000000000000000" pitchFamily="2" charset="0"/>
            </a:endParaRPr>
          </a:p>
          <a:p>
            <a:pPr rtl="0" fontAlgn="base">
              <a:buFont typeface="+mj-lt"/>
              <a:buAutoNum type="arabicPeriod"/>
            </a:pPr>
            <a:r>
              <a:rPr lang="es-CO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Aspectos curriculares</a:t>
            </a:r>
            <a:endParaRPr lang="es-CO" sz="1800" b="0" i="0" u="none" strike="noStrike" dirty="0">
              <a:solidFill>
                <a:srgbClr val="F79646"/>
              </a:solidFill>
              <a:effectLst/>
              <a:latin typeface="Roboto" panose="02000000000000000000" pitchFamily="2" charset="0"/>
            </a:endParaRPr>
          </a:p>
          <a:p>
            <a:pPr rtl="0" fontAlgn="base">
              <a:buFont typeface="+mj-lt"/>
              <a:buAutoNum type="arabicPeriod"/>
            </a:pPr>
            <a:r>
              <a:rPr lang="es-CO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Organización de las actividades académicas</a:t>
            </a:r>
            <a:endParaRPr lang="es-CO" sz="1800" b="0" i="0" u="none" strike="noStrike" dirty="0">
              <a:solidFill>
                <a:srgbClr val="F79646"/>
              </a:solidFill>
              <a:effectLst/>
              <a:latin typeface="Roboto" panose="02000000000000000000" pitchFamily="2" charset="0"/>
            </a:endParaRPr>
          </a:p>
          <a:p>
            <a:pPr rtl="0" fontAlgn="base">
              <a:buFont typeface="+mj-lt"/>
              <a:buAutoNum type="arabicPeriod"/>
            </a:pPr>
            <a:r>
              <a:rPr lang="es-CO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Investigación</a:t>
            </a:r>
            <a:endParaRPr lang="es-CO" sz="1800" b="0" i="0" u="none" strike="noStrike" dirty="0">
              <a:solidFill>
                <a:srgbClr val="F79646"/>
              </a:solidFill>
              <a:effectLst/>
              <a:latin typeface="Roboto" panose="02000000000000000000" pitchFamily="2" charset="0"/>
            </a:endParaRPr>
          </a:p>
          <a:p>
            <a:pPr rtl="0" fontAlgn="base">
              <a:buFont typeface="+mj-lt"/>
              <a:buAutoNum type="arabicPeriod"/>
            </a:pPr>
            <a:r>
              <a:rPr lang="es-CO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Relación con el sector externo</a:t>
            </a:r>
            <a:endParaRPr lang="es-CO" sz="1800" b="0" i="0" u="none" strike="noStrike" dirty="0">
              <a:solidFill>
                <a:srgbClr val="F79646"/>
              </a:solidFill>
              <a:effectLst/>
              <a:latin typeface="Roboto" panose="02000000000000000000" pitchFamily="2" charset="0"/>
            </a:endParaRPr>
          </a:p>
          <a:p>
            <a:pPr rtl="0" fontAlgn="base">
              <a:buFont typeface="+mj-lt"/>
              <a:buAutoNum type="arabicPeriod"/>
            </a:pPr>
            <a:r>
              <a:rPr lang="es-CO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Profesores</a:t>
            </a:r>
            <a:endParaRPr lang="es-CO" sz="1800" b="0" i="0" u="none" strike="noStrike" dirty="0">
              <a:solidFill>
                <a:srgbClr val="F79646"/>
              </a:solidFill>
              <a:effectLst/>
              <a:latin typeface="Roboto" panose="02000000000000000000" pitchFamily="2" charset="0"/>
            </a:endParaRPr>
          </a:p>
          <a:p>
            <a:pPr rtl="0" fontAlgn="base">
              <a:buFont typeface="+mj-lt"/>
              <a:buAutoNum type="arabicPeriod"/>
            </a:pPr>
            <a:r>
              <a:rPr lang="es-CO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Medios educativos</a:t>
            </a:r>
            <a:endParaRPr lang="es-CO" sz="1800" b="0" i="0" u="none" strike="noStrike" dirty="0">
              <a:solidFill>
                <a:srgbClr val="F79646"/>
              </a:solidFill>
              <a:effectLst/>
              <a:latin typeface="Roboto" panose="02000000000000000000" pitchFamily="2" charset="0"/>
            </a:endParaRPr>
          </a:p>
          <a:p>
            <a:pPr rtl="0" fontAlgn="base">
              <a:buFont typeface="+mj-lt"/>
              <a:buAutoNum type="arabicPeriod"/>
            </a:pPr>
            <a:r>
              <a:rPr lang="es-CO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Recursos físicos e infraestructura</a:t>
            </a:r>
            <a:endParaRPr lang="es-CO" sz="1800" b="0" i="0" u="none" strike="noStrike" dirty="0">
              <a:solidFill>
                <a:srgbClr val="F79646"/>
              </a:solidFill>
              <a:effectLst/>
              <a:latin typeface="Roboto" panose="02000000000000000000" pitchFamily="2" charset="0"/>
            </a:endParaRPr>
          </a:p>
          <a:p>
            <a:endParaRPr lang="es-CO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82D8637B-50FB-F51C-BA81-907C4454C5C0}"/>
              </a:ext>
            </a:extLst>
          </p:cNvPr>
          <p:cNvSpPr txBox="1"/>
          <p:nvPr/>
        </p:nvSpPr>
        <p:spPr>
          <a:xfrm>
            <a:off x="2017875" y="614034"/>
            <a:ext cx="4572000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buNone/>
            </a:pPr>
            <a:r>
              <a:rPr lang="es-CO" sz="2400" b="1" i="0" u="none" strike="noStrike" dirty="0">
                <a:solidFill>
                  <a:srgbClr val="003B74"/>
                </a:solidFill>
                <a:effectLst/>
                <a:latin typeface="Times New Roman" panose="02020603050405020304" pitchFamily="18" charset="0"/>
              </a:rPr>
              <a:t>CONDICIONES DE CALIDAD</a:t>
            </a:r>
            <a:endParaRPr lang="es-CO" sz="2400" b="0" dirty="0">
              <a:effectLst/>
            </a:endParaRPr>
          </a:p>
          <a:p>
            <a:pPr>
              <a:buNone/>
            </a:pPr>
            <a:br>
              <a:rPr lang="es-CO" dirty="0"/>
            </a:b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0547846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>
          <a:extLst>
            <a:ext uri="{FF2B5EF4-FFF2-40B4-BE49-F238E27FC236}">
              <a16:creationId xmlns:a16="http://schemas.microsoft.com/office/drawing/2014/main" id="{9044A40A-1DF4-0065-D814-1344716AA7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">
            <a:extLst>
              <a:ext uri="{FF2B5EF4-FFF2-40B4-BE49-F238E27FC236}">
                <a16:creationId xmlns:a16="http://schemas.microsoft.com/office/drawing/2014/main" id="{AEAF6BD9-BD51-1438-A971-8E6578B9866E}"/>
              </a:ext>
            </a:extLst>
          </p:cNvPr>
          <p:cNvSpPr txBox="1"/>
          <p:nvPr/>
        </p:nvSpPr>
        <p:spPr>
          <a:xfrm>
            <a:off x="766575" y="760850"/>
            <a:ext cx="353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9" name="Tabla 8">
            <a:extLst>
              <a:ext uri="{FF2B5EF4-FFF2-40B4-BE49-F238E27FC236}">
                <a16:creationId xmlns:a16="http://schemas.microsoft.com/office/drawing/2014/main" id="{9151253C-9D47-4FF4-4086-1125FD57E58C}"/>
              </a:ext>
            </a:extLst>
          </p:cNvPr>
          <p:cNvGraphicFramePr>
            <a:graphicFrameLocks noGrp="1"/>
          </p:cNvGraphicFramePr>
          <p:nvPr/>
        </p:nvGraphicFramePr>
        <p:xfrm>
          <a:off x="716145" y="1208225"/>
          <a:ext cx="7711710" cy="3264408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952214">
                  <a:extLst>
                    <a:ext uri="{9D8B030D-6E8A-4147-A177-3AD203B41FA5}">
                      <a16:colId xmlns:a16="http://schemas.microsoft.com/office/drawing/2014/main" val="301619302"/>
                    </a:ext>
                  </a:extLst>
                </a:gridCol>
                <a:gridCol w="1175360">
                  <a:extLst>
                    <a:ext uri="{9D8B030D-6E8A-4147-A177-3AD203B41FA5}">
                      <a16:colId xmlns:a16="http://schemas.microsoft.com/office/drawing/2014/main" val="3626571163"/>
                    </a:ext>
                  </a:extLst>
                </a:gridCol>
                <a:gridCol w="3584136">
                  <a:extLst>
                    <a:ext uri="{9D8B030D-6E8A-4147-A177-3AD203B41FA5}">
                      <a16:colId xmlns:a16="http://schemas.microsoft.com/office/drawing/2014/main" val="2836484140"/>
                    </a:ext>
                  </a:extLst>
                </a:gridCol>
              </a:tblGrid>
              <a:tr h="155448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800" u="none" strike="noStrike">
                          <a:effectLst/>
                        </a:rPr>
                        <a:t>Profesor</a:t>
                      </a:r>
                      <a:endParaRPr lang="es-CO" sz="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800" u="none" strike="noStrike">
                          <a:effectLst/>
                        </a:rPr>
                        <a:t>Profesión</a:t>
                      </a:r>
                      <a:endParaRPr lang="es-CO" sz="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800" u="none" strike="noStrike">
                          <a:effectLst/>
                        </a:rPr>
                        <a:t>Posgrado</a:t>
                      </a:r>
                      <a:endParaRPr lang="es-CO" sz="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extLst>
                  <a:ext uri="{0D108BD9-81ED-4DB2-BD59-A6C34878D82A}">
                    <a16:rowId xmlns:a16="http://schemas.microsoft.com/office/drawing/2014/main" val="1099108058"/>
                  </a:ext>
                </a:extLst>
              </a:tr>
              <a:tr h="155448"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>
                          <a:effectLst/>
                        </a:rPr>
                        <a:t>ASDRUBAL RAVE FERNANDEZ</a:t>
                      </a:r>
                      <a:endParaRPr lang="es-C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>
                          <a:effectLst/>
                        </a:rPr>
                        <a:t>Ing. Electrónico</a:t>
                      </a:r>
                      <a:endParaRPr lang="es-C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>
                          <a:effectLst/>
                        </a:rPr>
                        <a:t>Especialización en gerencia estratégica de proyectos</a:t>
                      </a:r>
                      <a:endParaRPr lang="es-C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extLst>
                  <a:ext uri="{0D108BD9-81ED-4DB2-BD59-A6C34878D82A}">
                    <a16:rowId xmlns:a16="http://schemas.microsoft.com/office/drawing/2014/main" val="2198553161"/>
                  </a:ext>
                </a:extLst>
              </a:tr>
              <a:tr h="155448"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>
                          <a:effectLst/>
                        </a:rPr>
                        <a:t>OSCAR DONALDO RODRIGUEZ BERMUDEZ</a:t>
                      </a:r>
                      <a:endParaRPr lang="es-C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>
                          <a:effectLst/>
                        </a:rPr>
                        <a:t>Ing. Electrónico</a:t>
                      </a:r>
                      <a:endParaRPr lang="es-C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>
                          <a:effectLst/>
                        </a:rPr>
                        <a:t>Especialización en Gerencia de proyectos de software</a:t>
                      </a:r>
                      <a:endParaRPr lang="es-C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extLst>
                  <a:ext uri="{0D108BD9-81ED-4DB2-BD59-A6C34878D82A}">
                    <a16:rowId xmlns:a16="http://schemas.microsoft.com/office/drawing/2014/main" val="814605902"/>
                  </a:ext>
                </a:extLst>
              </a:tr>
              <a:tr h="155448"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>
                          <a:effectLst/>
                        </a:rPr>
                        <a:t>CESAR AUGUSTO ZAPATA ARIAS</a:t>
                      </a:r>
                      <a:endParaRPr lang="es-C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>
                          <a:effectLst/>
                        </a:rPr>
                        <a:t>Ing. Electricista</a:t>
                      </a:r>
                      <a:endParaRPr lang="es-C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>
                          <a:effectLst/>
                        </a:rPr>
                        <a:t>Especialización en administración de empresas</a:t>
                      </a:r>
                      <a:endParaRPr lang="es-C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extLst>
                  <a:ext uri="{0D108BD9-81ED-4DB2-BD59-A6C34878D82A}">
                    <a16:rowId xmlns:a16="http://schemas.microsoft.com/office/drawing/2014/main" val="1796622637"/>
                  </a:ext>
                </a:extLst>
              </a:tr>
              <a:tr h="155448"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>
                          <a:effectLst/>
                        </a:rPr>
                        <a:t>JOHN JAIRO PLATA ARRIETA</a:t>
                      </a:r>
                      <a:endParaRPr lang="es-C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>
                          <a:effectLst/>
                        </a:rPr>
                        <a:t>Ing. Electrónico</a:t>
                      </a:r>
                      <a:endParaRPr lang="es-C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>
                          <a:effectLst/>
                        </a:rPr>
                        <a:t>Especialista en gerencia de negocios internacionales</a:t>
                      </a:r>
                      <a:endParaRPr lang="es-C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extLst>
                  <a:ext uri="{0D108BD9-81ED-4DB2-BD59-A6C34878D82A}">
                    <a16:rowId xmlns:a16="http://schemas.microsoft.com/office/drawing/2014/main" val="1628110472"/>
                  </a:ext>
                </a:extLst>
              </a:tr>
              <a:tr h="155448"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>
                          <a:effectLst/>
                        </a:rPr>
                        <a:t>ANGELA VIVIANA ALZATE</a:t>
                      </a:r>
                      <a:endParaRPr lang="es-C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>
                          <a:effectLst/>
                        </a:rPr>
                        <a:t>Ing. Físico</a:t>
                      </a:r>
                      <a:endParaRPr lang="es-C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>
                          <a:effectLst/>
                        </a:rPr>
                        <a:t>Magíster en instrumentación física</a:t>
                      </a:r>
                      <a:endParaRPr lang="es-C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extLst>
                  <a:ext uri="{0D108BD9-81ED-4DB2-BD59-A6C34878D82A}">
                    <a16:rowId xmlns:a16="http://schemas.microsoft.com/office/drawing/2014/main" val="3613997918"/>
                  </a:ext>
                </a:extLst>
              </a:tr>
              <a:tr h="155448"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>
                          <a:effectLst/>
                        </a:rPr>
                        <a:t>HERNANDO QUINTERO SANCHEZ</a:t>
                      </a:r>
                      <a:endParaRPr lang="es-C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>
                          <a:effectLst/>
                        </a:rPr>
                        <a:t>Ing. Electrónico</a:t>
                      </a:r>
                      <a:endParaRPr lang="es-C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>
                          <a:effectLst/>
                        </a:rPr>
                        <a:t>PREGRADO EXPERTO</a:t>
                      </a:r>
                      <a:endParaRPr lang="es-C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extLst>
                  <a:ext uri="{0D108BD9-81ED-4DB2-BD59-A6C34878D82A}">
                    <a16:rowId xmlns:a16="http://schemas.microsoft.com/office/drawing/2014/main" val="1244333116"/>
                  </a:ext>
                </a:extLst>
              </a:tr>
              <a:tr h="155448"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>
                          <a:effectLst/>
                        </a:rPr>
                        <a:t>ROBERTO JULIO RUIZ AGUILAR</a:t>
                      </a:r>
                      <a:endParaRPr lang="es-C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>
                          <a:effectLst/>
                        </a:rPr>
                        <a:t>Ing. Electrónico</a:t>
                      </a:r>
                      <a:endParaRPr lang="es-C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>
                          <a:effectLst/>
                        </a:rPr>
                        <a:t>Maestría en instrumentación física</a:t>
                      </a:r>
                      <a:endParaRPr lang="es-C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extLst>
                  <a:ext uri="{0D108BD9-81ED-4DB2-BD59-A6C34878D82A}">
                    <a16:rowId xmlns:a16="http://schemas.microsoft.com/office/drawing/2014/main" val="2617808760"/>
                  </a:ext>
                </a:extLst>
              </a:tr>
              <a:tr h="155448"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>
                          <a:effectLst/>
                        </a:rPr>
                        <a:t>SEBASTIAN DURANGO IDARRAGA</a:t>
                      </a:r>
                      <a:endParaRPr lang="es-C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>
                          <a:effectLst/>
                        </a:rPr>
                        <a:t>Ing. Mecánico</a:t>
                      </a:r>
                      <a:endParaRPr lang="es-C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>
                          <a:effectLst/>
                        </a:rPr>
                        <a:t>Doctor en ingeniería</a:t>
                      </a:r>
                      <a:endParaRPr lang="es-C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extLst>
                  <a:ext uri="{0D108BD9-81ED-4DB2-BD59-A6C34878D82A}">
                    <a16:rowId xmlns:a16="http://schemas.microsoft.com/office/drawing/2014/main" val="2385556491"/>
                  </a:ext>
                </a:extLst>
              </a:tr>
              <a:tr h="155448"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>
                          <a:effectLst/>
                        </a:rPr>
                        <a:t>ISLÉN TRUJILLO ARISTIZÁBAL</a:t>
                      </a:r>
                      <a:endParaRPr lang="es-C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>
                          <a:effectLst/>
                        </a:rPr>
                        <a:t>Ing. De Sistemas.</a:t>
                      </a:r>
                      <a:endParaRPr lang="es-C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>
                          <a:effectLst/>
                        </a:rPr>
                        <a:t>Especialización en gestión de redes y datos.</a:t>
                      </a:r>
                      <a:endParaRPr lang="es-C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extLst>
                  <a:ext uri="{0D108BD9-81ED-4DB2-BD59-A6C34878D82A}">
                    <a16:rowId xmlns:a16="http://schemas.microsoft.com/office/drawing/2014/main" val="1865634728"/>
                  </a:ext>
                </a:extLst>
              </a:tr>
              <a:tr h="155448"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>
                          <a:effectLst/>
                        </a:rPr>
                        <a:t>LEONARDO ANTONIO SARRAZOLA B.</a:t>
                      </a:r>
                      <a:endParaRPr lang="es-C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>
                          <a:effectLst/>
                        </a:rPr>
                        <a:t>Ing. Mecatrónico</a:t>
                      </a:r>
                      <a:endParaRPr lang="es-C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>
                          <a:effectLst/>
                        </a:rPr>
                        <a:t>Maestría en ingeniería- Automatización</a:t>
                      </a:r>
                      <a:endParaRPr lang="es-C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extLst>
                  <a:ext uri="{0D108BD9-81ED-4DB2-BD59-A6C34878D82A}">
                    <a16:rowId xmlns:a16="http://schemas.microsoft.com/office/drawing/2014/main" val="1829858439"/>
                  </a:ext>
                </a:extLst>
              </a:tr>
              <a:tr h="155448"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>
                          <a:effectLst/>
                        </a:rPr>
                        <a:t>VICTOR ALFONSO JARAMILLO PINEDA</a:t>
                      </a:r>
                      <a:endParaRPr lang="es-C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>
                          <a:effectLst/>
                        </a:rPr>
                        <a:t>Ing. Mecatrónico</a:t>
                      </a:r>
                      <a:endParaRPr lang="es-C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>
                          <a:effectLst/>
                        </a:rPr>
                        <a:t>Maestría en ingeniería- Automatización</a:t>
                      </a:r>
                      <a:endParaRPr lang="es-C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extLst>
                  <a:ext uri="{0D108BD9-81ED-4DB2-BD59-A6C34878D82A}">
                    <a16:rowId xmlns:a16="http://schemas.microsoft.com/office/drawing/2014/main" val="1052374317"/>
                  </a:ext>
                </a:extLst>
              </a:tr>
              <a:tr h="155448"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>
                          <a:effectLst/>
                        </a:rPr>
                        <a:t>SANTIAGO EMILIO CALVO BETANCUR</a:t>
                      </a:r>
                      <a:endParaRPr lang="es-C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>
                          <a:effectLst/>
                        </a:rPr>
                        <a:t>Ing. Físico</a:t>
                      </a:r>
                      <a:endParaRPr lang="es-C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>
                          <a:effectLst/>
                        </a:rPr>
                        <a:t>Magister en ciencias - física</a:t>
                      </a:r>
                      <a:endParaRPr lang="es-C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extLst>
                  <a:ext uri="{0D108BD9-81ED-4DB2-BD59-A6C34878D82A}">
                    <a16:rowId xmlns:a16="http://schemas.microsoft.com/office/drawing/2014/main" val="1337721073"/>
                  </a:ext>
                </a:extLst>
              </a:tr>
              <a:tr h="155448"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>
                          <a:effectLst/>
                        </a:rPr>
                        <a:t>ALBERTO SEPULVEDA GIRALDO</a:t>
                      </a:r>
                      <a:endParaRPr lang="es-C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>
                          <a:effectLst/>
                        </a:rPr>
                        <a:t>Ing. Electricista</a:t>
                      </a:r>
                      <a:endParaRPr lang="es-C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>
                          <a:effectLst/>
                        </a:rPr>
                        <a:t>Maestría en ingeniería eléctrica y Doctorado en Ingeniería</a:t>
                      </a:r>
                      <a:endParaRPr lang="es-C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extLst>
                  <a:ext uri="{0D108BD9-81ED-4DB2-BD59-A6C34878D82A}">
                    <a16:rowId xmlns:a16="http://schemas.microsoft.com/office/drawing/2014/main" val="4244459446"/>
                  </a:ext>
                </a:extLst>
              </a:tr>
              <a:tr h="155448"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>
                          <a:effectLst/>
                        </a:rPr>
                        <a:t>JHONATAN PINEDA ZULUAGA</a:t>
                      </a:r>
                      <a:endParaRPr lang="es-C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>
                          <a:effectLst/>
                        </a:rPr>
                        <a:t>Ing. Mecatrónico</a:t>
                      </a:r>
                      <a:endParaRPr lang="es-C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>
                          <a:effectLst/>
                        </a:rPr>
                        <a:t>Maestría en ingeniería- Automatización</a:t>
                      </a:r>
                      <a:endParaRPr lang="es-C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extLst>
                  <a:ext uri="{0D108BD9-81ED-4DB2-BD59-A6C34878D82A}">
                    <a16:rowId xmlns:a16="http://schemas.microsoft.com/office/drawing/2014/main" val="136317231"/>
                  </a:ext>
                </a:extLst>
              </a:tr>
              <a:tr h="155448"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>
                          <a:effectLst/>
                        </a:rPr>
                        <a:t>LISANDRO EVARISTO CASTIBLANCO GUIO</a:t>
                      </a:r>
                      <a:endParaRPr lang="es-C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>
                          <a:effectLst/>
                        </a:rPr>
                        <a:t>Ing. Mecánico</a:t>
                      </a:r>
                      <a:endParaRPr lang="es-C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>
                          <a:effectLst/>
                        </a:rPr>
                        <a:t>Especialización en instrumentación industrial</a:t>
                      </a:r>
                      <a:endParaRPr lang="es-C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extLst>
                  <a:ext uri="{0D108BD9-81ED-4DB2-BD59-A6C34878D82A}">
                    <a16:rowId xmlns:a16="http://schemas.microsoft.com/office/drawing/2014/main" val="2701481127"/>
                  </a:ext>
                </a:extLst>
              </a:tr>
              <a:tr h="155448"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>
                          <a:effectLst/>
                        </a:rPr>
                        <a:t>DANIEL VICK GUTIERREZ</a:t>
                      </a:r>
                      <a:endParaRPr lang="es-C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>
                          <a:effectLst/>
                        </a:rPr>
                        <a:t>Ing. Mecatrónico</a:t>
                      </a:r>
                      <a:endParaRPr lang="es-C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>
                          <a:effectLst/>
                        </a:rPr>
                        <a:t>Maestría Energías renovables, Maestría en industria 4.0</a:t>
                      </a:r>
                      <a:endParaRPr lang="es-C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extLst>
                  <a:ext uri="{0D108BD9-81ED-4DB2-BD59-A6C34878D82A}">
                    <a16:rowId xmlns:a16="http://schemas.microsoft.com/office/drawing/2014/main" val="1600119782"/>
                  </a:ext>
                </a:extLst>
              </a:tr>
              <a:tr h="155448"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>
                          <a:effectLst/>
                        </a:rPr>
                        <a:t>NICOLAS ANTONIO SALAZAR</a:t>
                      </a:r>
                      <a:endParaRPr lang="es-C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>
                          <a:effectLst/>
                        </a:rPr>
                        <a:t>Ing. Físico</a:t>
                      </a:r>
                      <a:endParaRPr lang="es-C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>
                          <a:effectLst/>
                        </a:rPr>
                        <a:t>Maestría ciencias-física</a:t>
                      </a:r>
                      <a:endParaRPr lang="es-C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extLst>
                  <a:ext uri="{0D108BD9-81ED-4DB2-BD59-A6C34878D82A}">
                    <a16:rowId xmlns:a16="http://schemas.microsoft.com/office/drawing/2014/main" val="1412168573"/>
                  </a:ext>
                </a:extLst>
              </a:tr>
              <a:tr h="155448"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>
                          <a:effectLst/>
                        </a:rPr>
                        <a:t>SERGIO PINILLA VALENCIA</a:t>
                      </a:r>
                      <a:endParaRPr lang="es-C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>
                          <a:effectLst/>
                        </a:rPr>
                        <a:t>Ing. Mecatrónico</a:t>
                      </a:r>
                      <a:endParaRPr lang="es-C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>
                          <a:effectLst/>
                        </a:rPr>
                        <a:t>Maestría en ingeniería mecánica</a:t>
                      </a:r>
                      <a:endParaRPr lang="es-C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extLst>
                  <a:ext uri="{0D108BD9-81ED-4DB2-BD59-A6C34878D82A}">
                    <a16:rowId xmlns:a16="http://schemas.microsoft.com/office/drawing/2014/main" val="1643057141"/>
                  </a:ext>
                </a:extLst>
              </a:tr>
              <a:tr h="155448"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>
                          <a:effectLst/>
                        </a:rPr>
                        <a:t>EDUARDO DUQUE DUSSAN</a:t>
                      </a:r>
                      <a:endParaRPr lang="es-C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>
                          <a:effectLst/>
                        </a:rPr>
                        <a:t>Ing. Mecánico</a:t>
                      </a:r>
                      <a:endParaRPr lang="es-C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>
                          <a:effectLst/>
                        </a:rPr>
                        <a:t>Maestría en Ingeniería de Procesos</a:t>
                      </a:r>
                      <a:endParaRPr lang="es-C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extLst>
                  <a:ext uri="{0D108BD9-81ED-4DB2-BD59-A6C34878D82A}">
                    <a16:rowId xmlns:a16="http://schemas.microsoft.com/office/drawing/2014/main" val="2593763290"/>
                  </a:ext>
                </a:extLst>
              </a:tr>
              <a:tr h="155448"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>
                          <a:effectLst/>
                        </a:rPr>
                        <a:t>JULIÁN GUILLERMO BRAVO DUSSAN</a:t>
                      </a:r>
                      <a:endParaRPr lang="es-C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>
                          <a:effectLst/>
                        </a:rPr>
                        <a:t>Ing. Mecatrónico</a:t>
                      </a:r>
                      <a:endParaRPr lang="es-C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 dirty="0">
                          <a:effectLst/>
                        </a:rPr>
                        <a:t>Maestría en innovación</a:t>
                      </a:r>
                      <a:endParaRPr lang="es-CO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extLst>
                  <a:ext uri="{0D108BD9-81ED-4DB2-BD59-A6C34878D82A}">
                    <a16:rowId xmlns:a16="http://schemas.microsoft.com/office/drawing/2014/main" val="4168491915"/>
                  </a:ext>
                </a:extLst>
              </a:tr>
            </a:tbl>
          </a:graphicData>
        </a:graphic>
      </p:graphicFrame>
      <p:sp>
        <p:nvSpPr>
          <p:cNvPr id="11" name="Google Shape;503;p52">
            <a:extLst>
              <a:ext uri="{FF2B5EF4-FFF2-40B4-BE49-F238E27FC236}">
                <a16:creationId xmlns:a16="http://schemas.microsoft.com/office/drawing/2014/main" id="{C0684A9C-E3AB-BF25-819E-195D639A7303}"/>
              </a:ext>
            </a:extLst>
          </p:cNvPr>
          <p:cNvSpPr txBox="1">
            <a:spLocks/>
          </p:cNvSpPr>
          <p:nvPr/>
        </p:nvSpPr>
        <p:spPr>
          <a:xfrm>
            <a:off x="487719" y="384517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</a:pPr>
            <a:r>
              <a:rPr lang="es" b="1">
                <a:solidFill>
                  <a:srgbClr val="00206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  <a:sym typeface="Roboto"/>
              </a:rPr>
              <a:t>7. Profesores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369407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>
          <a:extLst>
            <a:ext uri="{FF2B5EF4-FFF2-40B4-BE49-F238E27FC236}">
              <a16:creationId xmlns:a16="http://schemas.microsoft.com/office/drawing/2014/main" id="{279B87E6-CB20-A76F-AC4B-E9F0C10023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">
            <a:extLst>
              <a:ext uri="{FF2B5EF4-FFF2-40B4-BE49-F238E27FC236}">
                <a16:creationId xmlns:a16="http://schemas.microsoft.com/office/drawing/2014/main" id="{0EC3320D-7CC4-F7DE-8C0C-B8D941870660}"/>
              </a:ext>
            </a:extLst>
          </p:cNvPr>
          <p:cNvSpPr txBox="1"/>
          <p:nvPr/>
        </p:nvSpPr>
        <p:spPr>
          <a:xfrm>
            <a:off x="766575" y="760850"/>
            <a:ext cx="353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2" name="Google Shape;592;p58"/>
          <p:cNvSpPr txBox="1"/>
          <p:nvPr/>
        </p:nvSpPr>
        <p:spPr>
          <a:xfrm>
            <a:off x="289122" y="101159"/>
            <a:ext cx="6970184" cy="793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rPr lang="es" sz="2800" b="1" i="0" u="none" strike="noStrike" cap="none" dirty="0">
                <a:solidFill>
                  <a:srgbClr val="00206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  <a:sym typeface="Roboto"/>
              </a:rPr>
              <a:t>8. </a:t>
            </a:r>
            <a:r>
              <a:rPr lang="es" sz="2800" b="1" i="0" u="none" strike="noStrike" cap="none" dirty="0">
                <a:solidFill>
                  <a:srgbClr val="00206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  <a:sym typeface="Times New Roman"/>
              </a:rPr>
              <a:t>Medios educativos</a:t>
            </a:r>
            <a:endParaRPr sz="1400" b="0" i="0" u="none" strike="noStrike" cap="none" dirty="0">
              <a:solidFill>
                <a:srgbClr val="000000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  <a:sym typeface="Times New Roman"/>
            </a:endParaRPr>
          </a:p>
        </p:txBody>
      </p:sp>
      <p:sp>
        <p:nvSpPr>
          <p:cNvPr id="593" name="Google Shape;593;p58"/>
          <p:cNvSpPr txBox="1"/>
          <p:nvPr/>
        </p:nvSpPr>
        <p:spPr>
          <a:xfrm>
            <a:off x="533124" y="801489"/>
            <a:ext cx="807775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" sz="1800" b="1" i="0" u="none" strike="noStrike" cap="none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Recursos bibliográficos</a:t>
            </a:r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94" name="Google Shape;594;p58"/>
          <p:cNvSpPr txBox="1"/>
          <p:nvPr/>
        </p:nvSpPr>
        <p:spPr>
          <a:xfrm>
            <a:off x="406400" y="1506237"/>
            <a:ext cx="4064001" cy="2462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4572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AutoNum type="arabicPeriod"/>
            </a:pPr>
            <a:r>
              <a:rPr lang="es" sz="18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Sistema de Bibliotecas </a:t>
            </a:r>
            <a:r>
              <a:rPr lang="es" sz="18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lang="es" sz="1800" b="0" i="0" u="sng" strike="noStrike" cap="non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https://biblio.ucaldas.edu.co/</a:t>
            </a:r>
            <a:r>
              <a:rPr lang="es" sz="18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 </a:t>
            </a:r>
            <a:br>
              <a:rPr lang="es" sz="18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s" sz="18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Pueden acceder todos los estudiantes, profesores y empleados de la universidad, ya sea mediante el préstamo de medios físicos como libros, manuales o revistas.</a:t>
            </a:r>
            <a:br>
              <a:rPr lang="e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marR="0" lvl="0" indent="-2540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5" name="Google Shape;595;p58"/>
          <p:cNvSpPr txBox="1"/>
          <p:nvPr/>
        </p:nvSpPr>
        <p:spPr>
          <a:xfrm>
            <a:off x="4809067" y="1291819"/>
            <a:ext cx="4605866" cy="29536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arabicPeriod"/>
            </a:pPr>
            <a:r>
              <a:rPr lang="es" sz="1600" b="0" i="0" u="none" strike="noStrike" cap="none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Préstamo en sala.</a:t>
            </a:r>
            <a:endParaRPr sz="1600" b="0" i="0" u="none" strike="noStrike" cap="none">
              <a:solidFill>
                <a:srgbClr val="0C0C0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marR="0" lvl="0" indent="-3429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arabicPeriod"/>
            </a:pPr>
            <a:r>
              <a:rPr lang="es" sz="1600" b="0" i="0" u="none" strike="noStrike" cap="none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Préstamo externo.</a:t>
            </a:r>
            <a:endParaRPr sz="1600" b="0" i="0" u="none" strike="noStrike" cap="none">
              <a:solidFill>
                <a:srgbClr val="0C0C0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marR="0" lvl="0" indent="-3429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arabicPeriod"/>
            </a:pPr>
            <a:r>
              <a:rPr lang="es" sz="1600" b="0" i="0" u="none" strike="noStrike" cap="none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Préstamo interbibliotecario.</a:t>
            </a:r>
            <a:endParaRPr sz="1600" b="0" i="0" u="none" strike="noStrike" cap="none">
              <a:solidFill>
                <a:srgbClr val="0C0C0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marR="0" lvl="0" indent="-3429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arabicPeriod"/>
            </a:pPr>
            <a:r>
              <a:rPr lang="es" sz="1600" b="0" i="0" u="none" strike="noStrike" cap="none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Servicio de información virtual. </a:t>
            </a:r>
            <a:endParaRPr sz="1600" b="0" i="0" u="none" strike="noStrike" cap="none">
              <a:solidFill>
                <a:srgbClr val="0C0C0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marR="0" lvl="0" indent="-3429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arabicPeriod"/>
            </a:pPr>
            <a:r>
              <a:rPr lang="es" sz="1600" b="0" i="0" u="none" strike="noStrike" cap="none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Conmutación bibliográfica. </a:t>
            </a:r>
            <a:endParaRPr sz="1600" b="0" i="0" u="none" strike="noStrike" cap="none">
              <a:solidFill>
                <a:srgbClr val="0C0C0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marR="0" lvl="0" indent="-3429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arabicPeriod"/>
            </a:pPr>
            <a:r>
              <a:rPr lang="es" sz="1600" b="0" i="0" u="none" strike="noStrike" cap="none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Diseminación de la información.</a:t>
            </a:r>
            <a:endParaRPr sz="1600" b="0" i="0" u="none" strike="noStrike" cap="none">
              <a:solidFill>
                <a:srgbClr val="0C0C0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marR="0" lvl="0" indent="-3429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arabicPeriod"/>
            </a:pPr>
            <a:r>
              <a:rPr lang="es" sz="1600" b="0" i="0" u="none" strike="noStrike" cap="none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Renovación de material bibliográfico telefónicamente. </a:t>
            </a:r>
            <a:endParaRPr sz="1600" b="0" i="0" u="none" strike="noStrike" cap="none">
              <a:solidFill>
                <a:srgbClr val="0C0C0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50581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>
          <a:extLst>
            <a:ext uri="{FF2B5EF4-FFF2-40B4-BE49-F238E27FC236}">
              <a16:creationId xmlns:a16="http://schemas.microsoft.com/office/drawing/2014/main" id="{5641BFD5-C7FD-27CA-9337-417BC45632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">
            <a:extLst>
              <a:ext uri="{FF2B5EF4-FFF2-40B4-BE49-F238E27FC236}">
                <a16:creationId xmlns:a16="http://schemas.microsoft.com/office/drawing/2014/main" id="{8E12D659-C37B-CD87-B96F-D827B1DF4196}"/>
              </a:ext>
            </a:extLst>
          </p:cNvPr>
          <p:cNvSpPr txBox="1"/>
          <p:nvPr/>
        </p:nvSpPr>
        <p:spPr>
          <a:xfrm>
            <a:off x="766575" y="760850"/>
            <a:ext cx="353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1" name="Google Shape;601;p59"/>
          <p:cNvSpPr txBox="1"/>
          <p:nvPr/>
        </p:nvSpPr>
        <p:spPr>
          <a:xfrm>
            <a:off x="451203" y="1092024"/>
            <a:ext cx="457200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" sz="2000" b="1" i="0" u="none" strike="noStrike" cap="none">
                <a:solidFill>
                  <a:srgbClr val="405888"/>
                </a:solidFill>
                <a:latin typeface="Roboto"/>
                <a:ea typeface="Roboto"/>
                <a:cs typeface="Roboto"/>
                <a:sym typeface="Roboto"/>
              </a:rPr>
              <a:t>2. </a:t>
            </a:r>
            <a:r>
              <a:rPr lang="es" sz="2000" b="1" i="0" u="none" strike="noStrike" cap="none">
                <a:solidFill>
                  <a:srgbClr val="40588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Bases de datos</a:t>
            </a:r>
            <a:endParaRPr sz="2000" b="0" i="0" u="none" strike="noStrike" cap="none">
              <a:solidFill>
                <a:srgbClr val="40588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02" name="Google Shape;602;p59"/>
          <p:cNvSpPr txBox="1"/>
          <p:nvPr/>
        </p:nvSpPr>
        <p:spPr>
          <a:xfrm>
            <a:off x="682978" y="1538244"/>
            <a:ext cx="3053644" cy="2462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-88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Science Direct</a:t>
            </a:r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-88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Scopus</a:t>
            </a:r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-88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Engineering Village</a:t>
            </a:r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-88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Jstor</a:t>
            </a:r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-88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Ovid</a:t>
            </a:r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-88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Proquest</a:t>
            </a:r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-88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E-libro</a:t>
            </a:r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-88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Ebrary</a:t>
            </a:r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-88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LexBase</a:t>
            </a:r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-88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HINARI</a:t>
            </a:r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-88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Entre otras</a:t>
            </a:r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03" name="Google Shape;603;p59"/>
          <p:cNvSpPr txBox="1"/>
          <p:nvPr/>
        </p:nvSpPr>
        <p:spPr>
          <a:xfrm>
            <a:off x="4413603" y="1092024"/>
            <a:ext cx="3669594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" sz="2000" b="1" i="0" u="none" strike="noStrike" cap="none">
                <a:solidFill>
                  <a:srgbClr val="405888"/>
                </a:solidFill>
                <a:latin typeface="Roboto"/>
                <a:ea typeface="Roboto"/>
                <a:cs typeface="Roboto"/>
                <a:sym typeface="Roboto"/>
              </a:rPr>
              <a:t>3. </a:t>
            </a:r>
            <a:r>
              <a:rPr lang="es" sz="2000" b="1" i="0" u="none" strike="noStrike" cap="none">
                <a:solidFill>
                  <a:srgbClr val="40588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Plataforma UCaldas Virtual </a:t>
            </a:r>
            <a:endParaRPr sz="2000" b="1" i="0" u="none" strike="noStrike" cap="none">
              <a:solidFill>
                <a:srgbClr val="40588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04" name="Google Shape;604;p59"/>
          <p:cNvSpPr txBox="1"/>
          <p:nvPr/>
        </p:nvSpPr>
        <p:spPr>
          <a:xfrm>
            <a:off x="251530" y="169333"/>
            <a:ext cx="6970184" cy="793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rPr lang="es" sz="2800" b="1" i="0" u="none" strike="noStrike" cap="none" dirty="0">
                <a:solidFill>
                  <a:srgbClr val="00206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  <a:sym typeface="Roboto"/>
              </a:rPr>
              <a:t>8. </a:t>
            </a:r>
            <a:r>
              <a:rPr lang="es" sz="2800" b="1" i="0" u="none" strike="noStrike" cap="none" dirty="0">
                <a:solidFill>
                  <a:srgbClr val="00206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  <a:sym typeface="Times New Roman"/>
              </a:rPr>
              <a:t>Medios educativos</a:t>
            </a:r>
            <a:endParaRPr sz="1400" b="0" i="0" u="none" strike="noStrike" cap="none" dirty="0">
              <a:solidFill>
                <a:srgbClr val="000000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  <a:sym typeface="Times New Roman"/>
            </a:endParaRPr>
          </a:p>
        </p:txBody>
      </p:sp>
      <p:pic>
        <p:nvPicPr>
          <p:cNvPr id="605" name="Google Shape;605;p5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07302" y="1492134"/>
            <a:ext cx="3457575" cy="1738309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p59" descr="BibliotecasUcaldas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807303" y="3396984"/>
            <a:ext cx="3457575" cy="13239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27029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>
          <a:extLst>
            <a:ext uri="{FF2B5EF4-FFF2-40B4-BE49-F238E27FC236}">
              <a16:creationId xmlns:a16="http://schemas.microsoft.com/office/drawing/2014/main" id="{88DD6759-1692-857E-1D86-ABA0903A48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">
            <a:extLst>
              <a:ext uri="{FF2B5EF4-FFF2-40B4-BE49-F238E27FC236}">
                <a16:creationId xmlns:a16="http://schemas.microsoft.com/office/drawing/2014/main" id="{60DAA303-7966-73F0-9462-B357CA052A1C}"/>
              </a:ext>
            </a:extLst>
          </p:cNvPr>
          <p:cNvSpPr txBox="1"/>
          <p:nvPr/>
        </p:nvSpPr>
        <p:spPr>
          <a:xfrm>
            <a:off x="766575" y="760850"/>
            <a:ext cx="353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4" name="Google Shape;604;p59">
            <a:extLst>
              <a:ext uri="{FF2B5EF4-FFF2-40B4-BE49-F238E27FC236}">
                <a16:creationId xmlns:a16="http://schemas.microsoft.com/office/drawing/2014/main" id="{A1EB3D34-533F-821F-AE1B-72A02B6D08C6}"/>
              </a:ext>
            </a:extLst>
          </p:cNvPr>
          <p:cNvSpPr txBox="1"/>
          <p:nvPr/>
        </p:nvSpPr>
        <p:spPr>
          <a:xfrm>
            <a:off x="59201" y="165959"/>
            <a:ext cx="8396467" cy="793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rPr lang="es" sz="2800" b="1" dirty="0">
                <a:solidFill>
                  <a:srgbClr val="00206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  <a:sym typeface="Roboto"/>
              </a:rPr>
              <a:t>9</a:t>
            </a:r>
            <a:r>
              <a:rPr lang="es" sz="2800" b="1" i="0" u="none" strike="noStrike" cap="none" dirty="0">
                <a:solidFill>
                  <a:srgbClr val="00206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  <a:sym typeface="Roboto"/>
              </a:rPr>
              <a:t>. </a:t>
            </a:r>
            <a:r>
              <a:rPr lang="es-CO" sz="2800" b="1" i="0" u="none" strike="noStrike" cap="none" dirty="0">
                <a:solidFill>
                  <a:srgbClr val="00206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  <a:sym typeface="Times New Roman"/>
              </a:rPr>
              <a:t>INFRAESTRUCTURA FÍSICA Y TECNOLÓGICA</a:t>
            </a:r>
            <a:endParaRPr sz="1400" b="0" i="0" u="none" strike="noStrike" cap="none" dirty="0">
              <a:solidFill>
                <a:srgbClr val="000000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  <a:sym typeface="Times New Roman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EB35A00F-14CC-FA13-8DC4-B25EF80A3A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0962" y="1116330"/>
            <a:ext cx="5942076" cy="2910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200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>
          <a:extLst>
            <a:ext uri="{FF2B5EF4-FFF2-40B4-BE49-F238E27FC236}">
              <a16:creationId xmlns:a16="http://schemas.microsoft.com/office/drawing/2014/main" id="{FA9E4B78-7B25-50BC-A25E-6582E34A87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">
            <a:extLst>
              <a:ext uri="{FF2B5EF4-FFF2-40B4-BE49-F238E27FC236}">
                <a16:creationId xmlns:a16="http://schemas.microsoft.com/office/drawing/2014/main" id="{48CAAD81-D81D-0C62-CE8E-E32A7FAE0C9D}"/>
              </a:ext>
            </a:extLst>
          </p:cNvPr>
          <p:cNvSpPr txBox="1"/>
          <p:nvPr/>
        </p:nvSpPr>
        <p:spPr>
          <a:xfrm>
            <a:off x="766575" y="760850"/>
            <a:ext cx="353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4" name="Google Shape;604;p59">
            <a:extLst>
              <a:ext uri="{FF2B5EF4-FFF2-40B4-BE49-F238E27FC236}">
                <a16:creationId xmlns:a16="http://schemas.microsoft.com/office/drawing/2014/main" id="{4AD81B3B-9ADA-B1AE-D7DC-FE6B8D424902}"/>
              </a:ext>
            </a:extLst>
          </p:cNvPr>
          <p:cNvSpPr txBox="1"/>
          <p:nvPr/>
        </p:nvSpPr>
        <p:spPr>
          <a:xfrm>
            <a:off x="59201" y="165959"/>
            <a:ext cx="8396467" cy="793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rPr lang="es" sz="2800" b="1" dirty="0">
                <a:solidFill>
                  <a:srgbClr val="00206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  <a:sym typeface="Roboto"/>
              </a:rPr>
              <a:t>9</a:t>
            </a:r>
            <a:r>
              <a:rPr lang="es" sz="2800" b="1" i="0" u="none" strike="noStrike" cap="none" dirty="0">
                <a:solidFill>
                  <a:srgbClr val="00206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  <a:sym typeface="Roboto"/>
              </a:rPr>
              <a:t>. </a:t>
            </a:r>
            <a:r>
              <a:rPr lang="es-CO" sz="2800" b="1" i="0" u="none" strike="noStrike" cap="none" dirty="0">
                <a:solidFill>
                  <a:srgbClr val="00206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  <a:sym typeface="Times New Roman"/>
              </a:rPr>
              <a:t>INFRAESTRUCTURA FÍSICA Y TECNOLÓGICA</a:t>
            </a:r>
            <a:endParaRPr sz="1400" b="0" i="0" u="none" strike="noStrike" cap="none" dirty="0">
              <a:solidFill>
                <a:srgbClr val="000000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  <a:sym typeface="Times New Roman"/>
            </a:endParaRPr>
          </a:p>
        </p:txBody>
      </p:sp>
      <p:graphicFrame>
        <p:nvGraphicFramePr>
          <p:cNvPr id="420" name="Google Shape;420;g25a3e48faed_1_10"/>
          <p:cNvGraphicFramePr/>
          <p:nvPr/>
        </p:nvGraphicFramePr>
        <p:xfrm>
          <a:off x="859663" y="946825"/>
          <a:ext cx="3592825" cy="3947160"/>
        </p:xfrm>
        <a:graphic>
          <a:graphicData uri="http://schemas.openxmlformats.org/drawingml/2006/table">
            <a:tbl>
              <a:tblPr bandRow="1" bandCol="1">
                <a:noFill/>
              </a:tblPr>
              <a:tblGrid>
                <a:gridCol w="624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4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43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cantidad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capacidad del salon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salon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30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U-105 BICENTENARIO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U-228 BICENTENARIO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40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D-106 EDIF DEL PARQUE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D-111 EDIF DEL PARQUE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U-118 BICENTENARIO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U-134 BICENTENARIO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U-203 BICENTENARIO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U-218 BICENTENARIO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U-219 BICENTENARIO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U-231 BICENTENARIO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45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D-107 EDIF DEL PARQUE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U-233 BICENTENARIO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50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C-208 EDIF ORLANDO SIERRA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C-209 EDIF ORLANDO SIERRA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U-104 BICENTENARIO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U-106 BICENTENARIO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U-135 BICENTENARIO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U-201 BICENTENARIO</a:t>
                      </a:r>
                      <a:endParaRPr sz="12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</a:tbl>
          </a:graphicData>
        </a:graphic>
      </p:graphicFrame>
      <p:graphicFrame>
        <p:nvGraphicFramePr>
          <p:cNvPr id="421" name="Google Shape;421;g25a3e48faed_1_10"/>
          <p:cNvGraphicFramePr/>
          <p:nvPr/>
        </p:nvGraphicFramePr>
        <p:xfrm>
          <a:off x="5285725" y="1900238"/>
          <a:ext cx="2286000" cy="1343025"/>
        </p:xfrm>
        <a:graphic>
          <a:graphicData uri="http://schemas.openxmlformats.org/drawingml/2006/table">
            <a:tbl>
              <a:tblPr bandRow="1" bandCol="1">
                <a:noFill/>
              </a:tblPr>
              <a:tblGrid>
                <a:gridCol w="666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09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95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cantidad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capacidad del sala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SALA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H1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H2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30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</a:t>
                      </a:r>
                      <a:endParaRPr sz="12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69367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>
          <a:extLst>
            <a:ext uri="{FF2B5EF4-FFF2-40B4-BE49-F238E27FC236}">
              <a16:creationId xmlns:a16="http://schemas.microsoft.com/office/drawing/2014/main" id="{582BBAEC-65F6-8BBB-6201-DEF71011B8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">
            <a:extLst>
              <a:ext uri="{FF2B5EF4-FFF2-40B4-BE49-F238E27FC236}">
                <a16:creationId xmlns:a16="http://schemas.microsoft.com/office/drawing/2014/main" id="{0059B699-5A00-3B42-C608-E3F065909909}"/>
              </a:ext>
            </a:extLst>
          </p:cNvPr>
          <p:cNvSpPr txBox="1"/>
          <p:nvPr/>
        </p:nvSpPr>
        <p:spPr>
          <a:xfrm>
            <a:off x="766575" y="760850"/>
            <a:ext cx="353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4" name="Google Shape;604;p59">
            <a:extLst>
              <a:ext uri="{FF2B5EF4-FFF2-40B4-BE49-F238E27FC236}">
                <a16:creationId xmlns:a16="http://schemas.microsoft.com/office/drawing/2014/main" id="{8526E199-C454-2966-33CE-503BB60B4031}"/>
              </a:ext>
            </a:extLst>
          </p:cNvPr>
          <p:cNvSpPr txBox="1"/>
          <p:nvPr/>
        </p:nvSpPr>
        <p:spPr>
          <a:xfrm>
            <a:off x="59201" y="165959"/>
            <a:ext cx="8396467" cy="793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rPr lang="es" sz="2800" b="1" dirty="0">
                <a:solidFill>
                  <a:srgbClr val="00206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  <a:sym typeface="Roboto"/>
              </a:rPr>
              <a:t>9</a:t>
            </a:r>
            <a:r>
              <a:rPr lang="es" sz="2800" b="1" i="0" u="none" strike="noStrike" cap="none" dirty="0">
                <a:solidFill>
                  <a:srgbClr val="00206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  <a:sym typeface="Roboto"/>
              </a:rPr>
              <a:t>. </a:t>
            </a:r>
            <a:r>
              <a:rPr lang="es-CO" sz="2800" b="1" i="0" u="none" strike="noStrike" cap="none" dirty="0">
                <a:solidFill>
                  <a:srgbClr val="00206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  <a:sym typeface="Times New Roman"/>
              </a:rPr>
              <a:t>INFRAESTRUCTURA FÍSICA Y TECNOLÓGICA</a:t>
            </a:r>
            <a:endParaRPr sz="1400" b="0" i="0" u="none" strike="noStrike" cap="none" dirty="0">
              <a:solidFill>
                <a:srgbClr val="000000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  <a:sym typeface="Times New Roman"/>
            </a:endParaRPr>
          </a:p>
        </p:txBody>
      </p:sp>
      <p:graphicFrame>
        <p:nvGraphicFramePr>
          <p:cNvPr id="413" name="Google Shape;413;g25a3e48faed_1_2"/>
          <p:cNvGraphicFramePr/>
          <p:nvPr/>
        </p:nvGraphicFramePr>
        <p:xfrm>
          <a:off x="2775588" y="926475"/>
          <a:ext cx="3592825" cy="3947160"/>
        </p:xfrm>
        <a:graphic>
          <a:graphicData uri="http://schemas.openxmlformats.org/drawingml/2006/table">
            <a:tbl>
              <a:tblPr bandRow="1" bandCol="1">
                <a:noFill/>
              </a:tblPr>
              <a:tblGrid>
                <a:gridCol w="624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4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43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cantidad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capacidad del salon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salon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30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U-105 BICENTENARIO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U-228 BICENTENARIO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40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D-106 EDIF DEL PARQUE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D-111 EDIF DEL PARQUE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U-118 BICENTENARIO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U-134 BICENTENARIO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U-203 BICENTENARIO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U-218 BICENTENARIO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U-219 BICENTENARIO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U-231 BICENTENARIO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45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D-107 EDIF DEL PARQUE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U-233 BICENTENARIO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50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C-208 EDIF ORLANDO SIERRA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C-209 EDIF ORLANDO SIERRA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U-104 BICENTENARIO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U-106 BICENTENARIO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U-135 BICENTENARIO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U-201 BICENTENARIO</a:t>
                      </a:r>
                      <a:endParaRPr sz="12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41227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>
          <a:extLst>
            <a:ext uri="{FF2B5EF4-FFF2-40B4-BE49-F238E27FC236}">
              <a16:creationId xmlns:a16="http://schemas.microsoft.com/office/drawing/2014/main" id="{C2F96AEE-1A60-8E6D-3A3C-2863E50F72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">
            <a:extLst>
              <a:ext uri="{FF2B5EF4-FFF2-40B4-BE49-F238E27FC236}">
                <a16:creationId xmlns:a16="http://schemas.microsoft.com/office/drawing/2014/main" id="{E01BF698-4C73-A301-B49E-C6CFE06D0906}"/>
              </a:ext>
            </a:extLst>
          </p:cNvPr>
          <p:cNvSpPr txBox="1"/>
          <p:nvPr/>
        </p:nvSpPr>
        <p:spPr>
          <a:xfrm>
            <a:off x="766575" y="760850"/>
            <a:ext cx="353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4" name="Google Shape;604;p59">
            <a:extLst>
              <a:ext uri="{FF2B5EF4-FFF2-40B4-BE49-F238E27FC236}">
                <a16:creationId xmlns:a16="http://schemas.microsoft.com/office/drawing/2014/main" id="{C54D05F1-657C-6C66-2E98-8AD40DACDAB9}"/>
              </a:ext>
            </a:extLst>
          </p:cNvPr>
          <p:cNvSpPr txBox="1"/>
          <p:nvPr/>
        </p:nvSpPr>
        <p:spPr>
          <a:xfrm>
            <a:off x="59201" y="165959"/>
            <a:ext cx="8396467" cy="793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rPr lang="es" sz="2800" b="1" dirty="0">
                <a:solidFill>
                  <a:srgbClr val="00206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  <a:sym typeface="Roboto"/>
              </a:rPr>
              <a:t>9</a:t>
            </a:r>
            <a:r>
              <a:rPr lang="es" sz="2800" b="1" i="0" u="none" strike="noStrike" cap="none" dirty="0">
                <a:solidFill>
                  <a:srgbClr val="00206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  <a:sym typeface="Roboto"/>
              </a:rPr>
              <a:t>. </a:t>
            </a:r>
            <a:r>
              <a:rPr lang="es-CO" sz="2800" b="1" i="0" u="none" strike="noStrike" cap="none" dirty="0">
                <a:solidFill>
                  <a:srgbClr val="00206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  <a:sym typeface="Times New Roman"/>
              </a:rPr>
              <a:t>INFRAESTRUCTURA FÍSICA Y TECNOLÓGICA</a:t>
            </a:r>
            <a:endParaRPr sz="1400" b="0" i="0" u="none" strike="noStrike" cap="none" dirty="0">
              <a:solidFill>
                <a:srgbClr val="000000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  <a:sym typeface="Times New Roman"/>
            </a:endParaRPr>
          </a:p>
        </p:txBody>
      </p:sp>
      <p:graphicFrame>
        <p:nvGraphicFramePr>
          <p:cNvPr id="428" name="Google Shape;428;g25a3e48faed_1_18"/>
          <p:cNvGraphicFramePr/>
          <p:nvPr/>
        </p:nvGraphicFramePr>
        <p:xfrm>
          <a:off x="1720900" y="2057025"/>
          <a:ext cx="5207000" cy="1527175"/>
        </p:xfrm>
        <a:graphic>
          <a:graphicData uri="http://schemas.openxmlformats.org/drawingml/2006/table">
            <a:tbl>
              <a:tblPr bandRow="1" bandCol="1">
                <a:noFill/>
              </a:tblPr>
              <a:tblGrid>
                <a:gridCol w="563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28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92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25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17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Espacio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Nombre</a:t>
                      </a:r>
                      <a:endParaRPr sz="12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Campus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Capacidad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08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B-413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Sala de Consejo de Facultad Ciencias Exactas y Naturales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Central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1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C-201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Auditorio Danilo Cruz Vélez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Central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50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7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U-117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Aula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Central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</a:t>
                      </a:r>
                      <a:endParaRPr sz="12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70036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64"/>
          <p:cNvSpPr txBox="1"/>
          <p:nvPr/>
        </p:nvSpPr>
        <p:spPr>
          <a:xfrm>
            <a:off x="766575" y="760850"/>
            <a:ext cx="353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49" name="Google Shape;649;p64"/>
          <p:cNvPicPr preferRelativeResize="0"/>
          <p:nvPr/>
        </p:nvPicPr>
        <p:blipFill rotWithShape="1">
          <a:blip r:embed="rId4">
            <a:alphaModFix/>
          </a:blip>
          <a:srcRect t="15371" b="51797"/>
          <a:stretch/>
        </p:blipFill>
        <p:spPr>
          <a:xfrm>
            <a:off x="0" y="0"/>
            <a:ext cx="9144003" cy="2000704"/>
          </a:xfrm>
          <a:prstGeom prst="rect">
            <a:avLst/>
          </a:prstGeom>
          <a:noFill/>
          <a:ln>
            <a:noFill/>
          </a:ln>
        </p:spPr>
      </p:pic>
      <p:pic>
        <p:nvPicPr>
          <p:cNvPr id="650" name="Google Shape;650;p6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922865" y="-8164"/>
            <a:ext cx="801249" cy="812347"/>
          </a:xfrm>
          <a:prstGeom prst="rect">
            <a:avLst/>
          </a:prstGeom>
          <a:noFill/>
          <a:ln>
            <a:noFill/>
          </a:ln>
        </p:spPr>
      </p:pic>
      <p:sp>
        <p:nvSpPr>
          <p:cNvPr id="651" name="Google Shape;651;p64"/>
          <p:cNvSpPr/>
          <p:nvPr/>
        </p:nvSpPr>
        <p:spPr>
          <a:xfrm>
            <a:off x="1133899" y="2376332"/>
            <a:ext cx="6609502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s" sz="5400" b="1" i="0" u="none" strike="noStrike" cap="none">
                <a:solidFill>
                  <a:srgbClr val="B45F0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MUCHAS GRACIAS</a:t>
            </a:r>
            <a:endParaRPr sz="1400" b="0" i="0" u="none" strike="noStrike" cap="none">
              <a:solidFill>
                <a:srgbClr val="B45F0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52" name="Google Shape;652;p6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0" y="3524250"/>
            <a:ext cx="8353913" cy="10688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"/>
          <p:cNvSpPr txBox="1"/>
          <p:nvPr/>
        </p:nvSpPr>
        <p:spPr>
          <a:xfrm>
            <a:off x="766575" y="760850"/>
            <a:ext cx="353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68;p3">
            <a:extLst>
              <a:ext uri="{FF2B5EF4-FFF2-40B4-BE49-F238E27FC236}">
                <a16:creationId xmlns:a16="http://schemas.microsoft.com/office/drawing/2014/main" id="{6E411115-0391-E3BF-B4B9-4C55E81C9A77}"/>
              </a:ext>
            </a:extLst>
          </p:cNvPr>
          <p:cNvSpPr txBox="1"/>
          <p:nvPr/>
        </p:nvSpPr>
        <p:spPr>
          <a:xfrm>
            <a:off x="459836" y="295793"/>
            <a:ext cx="5181600" cy="3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b="0" i="0" u="none" strike="noStrike" cap="none" dirty="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rPr>
              <a:t>1. DENOMINACIÓN: Información básica del programa</a:t>
            </a:r>
            <a:endParaRPr dirty="0"/>
          </a:p>
        </p:txBody>
      </p:sp>
      <p:graphicFrame>
        <p:nvGraphicFramePr>
          <p:cNvPr id="4" name="Google Shape;69;p3">
            <a:extLst>
              <a:ext uri="{FF2B5EF4-FFF2-40B4-BE49-F238E27FC236}">
                <a16:creationId xmlns:a16="http://schemas.microsoft.com/office/drawing/2014/main" id="{581B0662-B178-2B69-37CF-A0A9FBEECF6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57148841"/>
              </p:ext>
            </p:extLst>
          </p:nvPr>
        </p:nvGraphicFramePr>
        <p:xfrm>
          <a:off x="303306" y="621274"/>
          <a:ext cx="4463850" cy="4291828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557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06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74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 b="1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Institution:</a:t>
                      </a:r>
                      <a:endParaRPr sz="11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Universidad de Caldas</a:t>
                      </a:r>
                      <a:endParaRPr sz="11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62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 b="1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Institución acreditada:</a:t>
                      </a:r>
                      <a:endParaRPr sz="11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Resolución de acreditación:  17202 Fecha: 24-Oct-2018</a:t>
                      </a:r>
                      <a:endParaRPr sz="11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 b="1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Nombre del programa:</a:t>
                      </a:r>
                      <a:endParaRPr sz="11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0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TECNOLOGÍA ELÉCTRICA EN GENERACIÓN Y GESTIÓN EFICIENTE DE ENERGÍAS RENOVABLES</a:t>
                      </a:r>
                      <a:endParaRPr sz="110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 b="1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Título a otorgar:</a:t>
                      </a:r>
                      <a:endParaRPr sz="11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0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TECNOLOGO ELÉCTRICO EN GENERACIÓN Y GESTIÓN EFICIENTE DE ENERGÍAS RENOVABLES</a:t>
                      </a:r>
                      <a:endParaRPr sz="110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 b="1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Objeto de estudio:</a:t>
                      </a:r>
                      <a:endParaRPr sz="11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00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Adquirir conocimientos detallados sobre fuentes de energía renovable. El programa abarca el diseño de sistemas renovables, su integración a la red eléctrica, estrategias de eficiencia energética, normativas legales y prácticas profesionales. El objetivo es formar profesionales capaces de contribuir a la transición hacia una matriz energética sostenible, con habilidades prácticas y conocimientos sólidos para enfrentar los desafíos actuales y futuros en el campo de las energías renovables. </a:t>
                      </a:r>
                      <a:endParaRPr sz="110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 b="1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Ubicación:</a:t>
                      </a:r>
                      <a:endParaRPr sz="11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Manizales, Anserma, Rio sucio y aguadas, Caldas, Colombia</a:t>
                      </a:r>
                      <a:endParaRPr sz="110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 b="1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Ampliación: </a:t>
                      </a:r>
                      <a:endParaRPr sz="11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 b="1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Nivel del programa:</a:t>
                      </a:r>
                      <a:endParaRPr sz="11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Tecnológico</a:t>
                      </a:r>
                      <a:endParaRPr sz="110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 b="1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Modalidades:</a:t>
                      </a:r>
                      <a:endParaRPr sz="11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Presencial</a:t>
                      </a:r>
                      <a:endParaRPr dirty="0"/>
                    </a:p>
                  </a:txBody>
                  <a:tcPr marL="68575" marR="6857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 b="1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Metodología:</a:t>
                      </a:r>
                      <a:endParaRPr sz="11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Presencial </a:t>
                      </a:r>
                      <a:endParaRPr sz="110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 b="1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Campo amplio:</a:t>
                      </a:r>
                      <a:endParaRPr sz="11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Ingeniería, Electricidad, y Afines</a:t>
                      </a:r>
                      <a:endParaRPr sz="11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 b="1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Campo detallado:</a:t>
                      </a:r>
                      <a:endParaRPr sz="11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-127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00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Electricidad y energía</a:t>
                      </a:r>
                      <a:endParaRPr sz="110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graphicFrame>
        <p:nvGraphicFramePr>
          <p:cNvPr id="5" name="Google Shape;70;p3">
            <a:extLst>
              <a:ext uri="{FF2B5EF4-FFF2-40B4-BE49-F238E27FC236}">
                <a16:creationId xmlns:a16="http://schemas.microsoft.com/office/drawing/2014/main" id="{A814199D-19C1-DCB1-FB1F-CB3AA7CA918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89381052"/>
              </p:ext>
            </p:extLst>
          </p:nvPr>
        </p:nvGraphicFramePr>
        <p:xfrm>
          <a:off x="4767148" y="621274"/>
          <a:ext cx="3928750" cy="3787714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984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43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63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 b="1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Duración estimada del programa (semestres):</a:t>
                      </a:r>
                      <a:endParaRPr sz="10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3625" marR="6362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</a:t>
                      </a:r>
                      <a:endParaRPr sz="100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3625" marR="6362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75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 b="1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Número de créditos académicos:</a:t>
                      </a:r>
                      <a:endParaRPr sz="10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3625" marR="6362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92</a:t>
                      </a:r>
                      <a:endParaRPr sz="100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3625" marR="6362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63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 b="1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Número de estudiantes en el primer semestre:</a:t>
                      </a:r>
                      <a:endParaRPr sz="10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3625" marR="6362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-127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0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 (</a:t>
                      </a:r>
                      <a:r>
                        <a:rPr lang="es-ES" sz="10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punto de equilibrio)</a:t>
                      </a:r>
                      <a:endParaRPr sz="10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3625" marR="6362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29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 b="1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Periodicidad de la admisión:</a:t>
                      </a:r>
                      <a:endParaRPr sz="10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3625" marR="6362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Semestral</a:t>
                      </a:r>
                      <a:endParaRPr sz="10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3625" marR="6362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29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 b="1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Jornada de trabajo:</a:t>
                      </a:r>
                      <a:endParaRPr sz="10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3625" marR="6362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mixta</a:t>
                      </a:r>
                      <a:endParaRPr sz="10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3625" marR="6362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29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 b="1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Dedicación al programa:</a:t>
                      </a:r>
                      <a:endParaRPr sz="10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3625" marR="6362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 semestres</a:t>
                      </a:r>
                      <a:endParaRPr sz="100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3625" marR="6362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63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 b="1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Instancia que expide la norma de aprobación:</a:t>
                      </a:r>
                      <a:endParaRPr sz="10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3625" marR="6362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Consejo Superior</a:t>
                      </a:r>
                      <a:endParaRPr sz="10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3625" marR="6362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29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 b="1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Número y fecha del Acuerdo:</a:t>
                      </a:r>
                      <a:endParaRPr sz="10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3625" marR="6362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0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3625" marR="6362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529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 b="1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Teléfono:</a:t>
                      </a:r>
                      <a:endParaRPr sz="10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3625" marR="6362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(6) 8781500  ext. 12420</a:t>
                      </a:r>
                      <a:endParaRPr sz="100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625" marR="6362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529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 b="1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Fax:</a:t>
                      </a:r>
                      <a:endParaRPr sz="10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3625" marR="6362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0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3625" marR="6362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529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 b="1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Apartado aéreo:</a:t>
                      </a:r>
                      <a:endParaRPr sz="10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3625" marR="6362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275</a:t>
                      </a:r>
                      <a:endParaRPr sz="10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3625" marR="6362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554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 b="1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E-mail:</a:t>
                      </a:r>
                      <a:endParaRPr sz="10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3625" marR="6362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3625" marR="6362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529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 b="1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Valor de la matricula:</a:t>
                      </a:r>
                      <a:endParaRPr sz="10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3625" marR="6362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1,</a:t>
                      </a:r>
                      <a:r>
                        <a:rPr lang="es-ES" sz="100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s-ES" sz="100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s-ES" sz="1000" u="none" strike="noStrike" cap="none" dirty="0" err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smmlv</a:t>
                      </a:r>
                      <a:endParaRPr sz="100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3625" marR="6362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529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 b="1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Facultad a la que está adscrito:</a:t>
                      </a:r>
                      <a:endParaRPr sz="10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3625" marR="6362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Facultad de Ciencias Exactas y Naturales</a:t>
                      </a:r>
                      <a:endParaRPr sz="1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075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 b="1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Desarrollado por convenio (S/N):</a:t>
                      </a:r>
                      <a:endParaRPr sz="10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3625" marR="6362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3625" marR="6362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075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 b="1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Registro calificado anterior (si aplica)</a:t>
                      </a:r>
                      <a:endParaRPr sz="10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3625" marR="6362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NA</a:t>
                      </a:r>
                      <a:endParaRPr sz="100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3625" marR="6362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86429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>
          <a:extLst>
            <a:ext uri="{FF2B5EF4-FFF2-40B4-BE49-F238E27FC236}">
              <a16:creationId xmlns:a16="http://schemas.microsoft.com/office/drawing/2014/main" id="{2A038BA4-C71E-DE48-EBB8-72EA7082AD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">
            <a:extLst>
              <a:ext uri="{FF2B5EF4-FFF2-40B4-BE49-F238E27FC236}">
                <a16:creationId xmlns:a16="http://schemas.microsoft.com/office/drawing/2014/main" id="{C96AC26B-7EA2-81A9-D410-212E60010208}"/>
              </a:ext>
            </a:extLst>
          </p:cNvPr>
          <p:cNvSpPr txBox="1"/>
          <p:nvPr/>
        </p:nvSpPr>
        <p:spPr>
          <a:xfrm>
            <a:off x="591118" y="743980"/>
            <a:ext cx="4338544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buSzPts val="1400"/>
            </a:pPr>
            <a:r>
              <a:rPr lang="es-CO" sz="1800" dirty="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Contexto Energético: Una Oportunidad Estratégica</a:t>
            </a:r>
            <a:endParaRPr sz="1800" b="0" i="0" u="none" strike="noStrike" cap="none" dirty="0">
              <a:solidFill>
                <a:srgbClr val="000000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  <a:sym typeface="Arial"/>
            </a:endParaRPr>
          </a:p>
        </p:txBody>
      </p:sp>
      <p:sp>
        <p:nvSpPr>
          <p:cNvPr id="2" name="Google Shape;68;p3">
            <a:extLst>
              <a:ext uri="{FF2B5EF4-FFF2-40B4-BE49-F238E27FC236}">
                <a16:creationId xmlns:a16="http://schemas.microsoft.com/office/drawing/2014/main" id="{DF0BE477-700C-11A0-3207-B0F461942575}"/>
              </a:ext>
            </a:extLst>
          </p:cNvPr>
          <p:cNvSpPr txBox="1"/>
          <p:nvPr/>
        </p:nvSpPr>
        <p:spPr>
          <a:xfrm>
            <a:off x="459836" y="295793"/>
            <a:ext cx="5181600" cy="3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dirty="0">
                <a:solidFill>
                  <a:schemeClr val="accent1">
                    <a:lumMod val="50000"/>
                  </a:schemeClr>
                </a:solidFill>
                <a:latin typeface="Roboto Black"/>
                <a:ea typeface="Roboto Black"/>
                <a:cs typeface="Roboto Black"/>
                <a:sym typeface="Roboto Black"/>
              </a:rPr>
              <a:t>2</a:t>
            </a:r>
            <a:r>
              <a:rPr lang="es-ES" sz="1600" b="0" i="0" u="none" strike="noStrike" cap="none" dirty="0">
                <a:solidFill>
                  <a:schemeClr val="accent1">
                    <a:lumMod val="50000"/>
                  </a:schemeClr>
                </a:solidFill>
                <a:latin typeface="Roboto Black"/>
                <a:ea typeface="Roboto Black"/>
                <a:cs typeface="Roboto Black"/>
                <a:sym typeface="Roboto Black"/>
              </a:rPr>
              <a:t>. 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Roboto Black"/>
                <a:ea typeface="Roboto Black"/>
                <a:cs typeface="Roboto Black"/>
                <a:sym typeface="Roboto Black"/>
              </a:rPr>
              <a:t>JUSTIFICACIÓN</a:t>
            </a:r>
            <a:endParaRPr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CCAD3577-609C-FEB9-0EB2-57618DD03D05}"/>
              </a:ext>
            </a:extLst>
          </p:cNvPr>
          <p:cNvSpPr txBox="1"/>
          <p:nvPr/>
        </p:nvSpPr>
        <p:spPr>
          <a:xfrm>
            <a:off x="574247" y="1560729"/>
            <a:ext cx="7699856" cy="29905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1500"/>
              </a:lnSpc>
              <a:spcAft>
                <a:spcPts val="225"/>
              </a:spcAft>
              <a:buFont typeface="Arial" panose="020B0604020202020204" pitchFamily="34" charset="0"/>
              <a:buChar char="•"/>
            </a:pPr>
            <a:r>
              <a:rPr lang="es-CO" b="1" i="0" dirty="0">
                <a:solidFill>
                  <a:schemeClr val="tx1"/>
                </a:solidFill>
                <a:effectLst/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Sector Eléctrico Colombiano:</a:t>
            </a:r>
            <a:r>
              <a:rPr lang="es-CO" b="0" i="0" dirty="0">
                <a:solidFill>
                  <a:schemeClr val="tx1"/>
                </a:solidFill>
                <a:effectLst/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 Liberalizado (Leyes 142/143), estratégico para el PIB (2.03% y creciendo - Corficolombiana).</a:t>
            </a:r>
          </a:p>
          <a:p>
            <a:pPr algn="l">
              <a:lnSpc>
                <a:spcPts val="1500"/>
              </a:lnSpc>
              <a:spcAft>
                <a:spcPts val="225"/>
              </a:spcAft>
              <a:buFont typeface="Arial" panose="020B0604020202020204" pitchFamily="34" charset="0"/>
              <a:buChar char="•"/>
            </a:pPr>
            <a:endParaRPr lang="es-CO" b="0" i="0" dirty="0">
              <a:solidFill>
                <a:schemeClr val="tx1"/>
              </a:solidFill>
              <a:effectLst/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  <a:p>
            <a:pPr algn="l">
              <a:lnSpc>
                <a:spcPts val="1500"/>
              </a:lnSpc>
              <a:spcAft>
                <a:spcPts val="225"/>
              </a:spcAft>
              <a:buFont typeface="Arial" panose="020B0604020202020204" pitchFamily="34" charset="0"/>
              <a:buChar char="•"/>
            </a:pPr>
            <a:r>
              <a:rPr lang="es-CO" b="1" i="0" dirty="0">
                <a:solidFill>
                  <a:schemeClr val="tx1"/>
                </a:solidFill>
                <a:effectLst/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Matriz Energética Actual:</a:t>
            </a:r>
            <a:r>
              <a:rPr lang="es-CO" b="0" i="0" dirty="0">
                <a:solidFill>
                  <a:schemeClr val="tx1"/>
                </a:solidFill>
                <a:effectLst/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 Fuerte dependencia hidráulica (66.8%), térmica (30.5%). Vulnerabilidad climática.</a:t>
            </a:r>
          </a:p>
          <a:p>
            <a:pPr algn="l">
              <a:lnSpc>
                <a:spcPts val="1500"/>
              </a:lnSpc>
              <a:spcAft>
                <a:spcPts val="225"/>
              </a:spcAft>
              <a:buFont typeface="Arial" panose="020B0604020202020204" pitchFamily="34" charset="0"/>
              <a:buChar char="•"/>
            </a:pPr>
            <a:endParaRPr lang="es-CO" b="0" i="0" dirty="0">
              <a:solidFill>
                <a:schemeClr val="tx1"/>
              </a:solidFill>
              <a:effectLst/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  <a:p>
            <a:pPr algn="l">
              <a:lnSpc>
                <a:spcPts val="1500"/>
              </a:lnSpc>
              <a:spcAft>
                <a:spcPts val="225"/>
              </a:spcAft>
              <a:buFont typeface="Arial" panose="020B0604020202020204" pitchFamily="34" charset="0"/>
              <a:buChar char="•"/>
            </a:pPr>
            <a:r>
              <a:rPr lang="es-CO" b="1" i="0" dirty="0">
                <a:solidFill>
                  <a:schemeClr val="tx1"/>
                </a:solidFill>
                <a:effectLst/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Tendencia Global:</a:t>
            </a:r>
            <a:r>
              <a:rPr lang="es-CO" b="0" i="0" dirty="0">
                <a:solidFill>
                  <a:schemeClr val="tx1"/>
                </a:solidFill>
                <a:effectLst/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 Crecimiento exponencial de las Energías Renovables No Convencionales (ERNC) impulsado por la sostenibilidad y competitividad.</a:t>
            </a:r>
          </a:p>
          <a:p>
            <a:pPr algn="l">
              <a:lnSpc>
                <a:spcPts val="1500"/>
              </a:lnSpc>
              <a:spcAft>
                <a:spcPts val="225"/>
              </a:spcAft>
              <a:buFont typeface="Arial" panose="020B0604020202020204" pitchFamily="34" charset="0"/>
              <a:buChar char="•"/>
            </a:pPr>
            <a:endParaRPr lang="es-CO" b="0" i="0" dirty="0">
              <a:solidFill>
                <a:schemeClr val="tx1"/>
              </a:solidFill>
              <a:effectLst/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  <a:p>
            <a:pPr algn="l">
              <a:lnSpc>
                <a:spcPts val="1500"/>
              </a:lnSpc>
              <a:spcAft>
                <a:spcPts val="225"/>
              </a:spcAft>
              <a:buFont typeface="Arial" panose="020B0604020202020204" pitchFamily="34" charset="0"/>
              <a:buChar char="•"/>
            </a:pPr>
            <a:r>
              <a:rPr lang="es-CO" b="1" i="0" dirty="0">
                <a:solidFill>
                  <a:schemeClr val="tx1"/>
                </a:solidFill>
                <a:effectLst/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Demanda Energética Creciente:</a:t>
            </a:r>
            <a:r>
              <a:rPr lang="es-CO" b="0" i="0" dirty="0">
                <a:solidFill>
                  <a:schemeClr val="tx1"/>
                </a:solidFill>
                <a:effectLst/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 Proyección UPME 2035: 117,341 GWh/año. Necesidad de diversificar fuentes.</a:t>
            </a:r>
          </a:p>
          <a:p>
            <a:pPr algn="l">
              <a:lnSpc>
                <a:spcPts val="1500"/>
              </a:lnSpc>
              <a:spcAft>
                <a:spcPts val="225"/>
              </a:spcAft>
              <a:buFont typeface="Arial" panose="020B0604020202020204" pitchFamily="34" charset="0"/>
              <a:buChar char="•"/>
            </a:pPr>
            <a:endParaRPr lang="es-CO" b="0" i="0" dirty="0">
              <a:solidFill>
                <a:schemeClr val="tx1"/>
              </a:solidFill>
              <a:effectLst/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  <a:p>
            <a:pPr algn="l">
              <a:lnSpc>
                <a:spcPts val="1500"/>
              </a:lnSpc>
              <a:spcAft>
                <a:spcPts val="225"/>
              </a:spcAft>
              <a:buFont typeface="Arial" panose="020B0604020202020204" pitchFamily="34" charset="0"/>
              <a:buChar char="•"/>
            </a:pPr>
            <a:r>
              <a:rPr lang="es-CO" b="1" i="0" dirty="0">
                <a:solidFill>
                  <a:schemeClr val="tx1"/>
                </a:solidFill>
                <a:effectLst/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Marco Normativo Favorable:</a:t>
            </a:r>
            <a:r>
              <a:rPr lang="es-CO" b="0" i="0" dirty="0">
                <a:solidFill>
                  <a:schemeClr val="tx1"/>
                </a:solidFill>
                <a:effectLst/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 Ley 1715/2014 y 2099/2021, CONPES, Plan Nacional de Desarrollo (hidrógeno blanco) – incentivos claros.</a:t>
            </a:r>
          </a:p>
        </p:txBody>
      </p:sp>
      <p:pic>
        <p:nvPicPr>
          <p:cNvPr id="1028" name="Picture 4" descr="Unidad de Planeación Minero Energética - UPME | Infraestructura ...">
            <a:extLst>
              <a:ext uri="{FF2B5EF4-FFF2-40B4-BE49-F238E27FC236}">
                <a16:creationId xmlns:a16="http://schemas.microsoft.com/office/drawing/2014/main" id="{5089E758-87CE-5627-B939-F61813E6A5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3082" y="69290"/>
            <a:ext cx="1731072" cy="1418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6778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>
          <a:extLst>
            <a:ext uri="{FF2B5EF4-FFF2-40B4-BE49-F238E27FC236}">
              <a16:creationId xmlns:a16="http://schemas.microsoft.com/office/drawing/2014/main" id="{213793CB-8D56-9406-21AC-E61C1E5350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">
            <a:extLst>
              <a:ext uri="{FF2B5EF4-FFF2-40B4-BE49-F238E27FC236}">
                <a16:creationId xmlns:a16="http://schemas.microsoft.com/office/drawing/2014/main" id="{650150FA-96C6-51DB-2979-9BB414D53673}"/>
              </a:ext>
            </a:extLst>
          </p:cNvPr>
          <p:cNvSpPr txBox="1"/>
          <p:nvPr/>
        </p:nvSpPr>
        <p:spPr>
          <a:xfrm>
            <a:off x="591118" y="743980"/>
            <a:ext cx="4372286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buSzPts val="1400"/>
            </a:pPr>
            <a:r>
              <a:rPr lang="es-CO" sz="1800" dirty="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La Transición Energética: Respuesta a Desafíos Globales</a:t>
            </a:r>
            <a:endParaRPr sz="1800" b="0" i="0" u="none" strike="noStrike" cap="none" dirty="0">
              <a:solidFill>
                <a:srgbClr val="000000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  <a:sym typeface="Arial"/>
            </a:endParaRPr>
          </a:p>
        </p:txBody>
      </p:sp>
      <p:sp>
        <p:nvSpPr>
          <p:cNvPr id="2" name="Google Shape;68;p3">
            <a:extLst>
              <a:ext uri="{FF2B5EF4-FFF2-40B4-BE49-F238E27FC236}">
                <a16:creationId xmlns:a16="http://schemas.microsoft.com/office/drawing/2014/main" id="{23C9CB73-95D8-8B1F-5D2C-05C94FB465F5}"/>
              </a:ext>
            </a:extLst>
          </p:cNvPr>
          <p:cNvSpPr txBox="1"/>
          <p:nvPr/>
        </p:nvSpPr>
        <p:spPr>
          <a:xfrm>
            <a:off x="459836" y="295793"/>
            <a:ext cx="5181600" cy="3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dirty="0">
                <a:solidFill>
                  <a:schemeClr val="accent1">
                    <a:lumMod val="50000"/>
                  </a:schemeClr>
                </a:solidFill>
                <a:latin typeface="Roboto Black"/>
                <a:ea typeface="Roboto Black"/>
                <a:cs typeface="Roboto Black"/>
                <a:sym typeface="Roboto Black"/>
              </a:rPr>
              <a:t>2</a:t>
            </a:r>
            <a:r>
              <a:rPr lang="es-ES" sz="1600" b="0" i="0" u="none" strike="noStrike" cap="none" dirty="0">
                <a:solidFill>
                  <a:schemeClr val="accent1">
                    <a:lumMod val="50000"/>
                  </a:schemeClr>
                </a:solidFill>
                <a:latin typeface="Roboto Black"/>
                <a:ea typeface="Roboto Black"/>
                <a:cs typeface="Roboto Black"/>
                <a:sym typeface="Roboto Black"/>
              </a:rPr>
              <a:t>. 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Roboto Black"/>
                <a:ea typeface="Roboto Black"/>
                <a:cs typeface="Roboto Black"/>
                <a:sym typeface="Roboto Black"/>
              </a:rPr>
              <a:t>JUSTIFICACIÓN</a:t>
            </a:r>
            <a:endParaRPr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94B39B89-29D6-C403-1D30-8E832583C1A9}"/>
              </a:ext>
            </a:extLst>
          </p:cNvPr>
          <p:cNvSpPr txBox="1"/>
          <p:nvPr/>
        </p:nvSpPr>
        <p:spPr>
          <a:xfrm>
            <a:off x="549989" y="1712566"/>
            <a:ext cx="5435788" cy="29905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1500"/>
              </a:lnSpc>
              <a:spcAft>
                <a:spcPts val="225"/>
              </a:spcAft>
              <a:buFont typeface="Arial" panose="020B0604020202020204" pitchFamily="34" charset="0"/>
              <a:buChar char="•"/>
            </a:pPr>
            <a:r>
              <a:rPr lang="es-CO" b="1" i="0" dirty="0">
                <a:solidFill>
                  <a:schemeClr val="tx1"/>
                </a:solidFill>
                <a:effectLst/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Desarrollo Sostenible: Satisfacer necesidades actuales sin comprometer el futuro (ODS 7, 13).</a:t>
            </a:r>
          </a:p>
          <a:p>
            <a:pPr algn="l">
              <a:lnSpc>
                <a:spcPts val="1500"/>
              </a:lnSpc>
              <a:spcAft>
                <a:spcPts val="225"/>
              </a:spcAft>
              <a:buFont typeface="Arial" panose="020B0604020202020204" pitchFamily="34" charset="0"/>
              <a:buChar char="•"/>
            </a:pPr>
            <a:endParaRPr lang="es-CO" b="1" i="0" dirty="0">
              <a:solidFill>
                <a:schemeClr val="tx1"/>
              </a:solidFill>
              <a:effectLst/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  <a:p>
            <a:pPr algn="l">
              <a:lnSpc>
                <a:spcPts val="1500"/>
              </a:lnSpc>
              <a:spcAft>
                <a:spcPts val="225"/>
              </a:spcAft>
              <a:buFont typeface="Arial" panose="020B0604020202020204" pitchFamily="34" charset="0"/>
              <a:buChar char="•"/>
            </a:pPr>
            <a:r>
              <a:rPr lang="es-CO" b="1" i="0" dirty="0">
                <a:solidFill>
                  <a:schemeClr val="tx1"/>
                </a:solidFill>
                <a:effectLst/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Mitigación Cambio Climático: Reducción de emisiones GEI (7 millones muertes/año por contaminación - OMS).</a:t>
            </a:r>
          </a:p>
          <a:p>
            <a:pPr algn="l">
              <a:lnSpc>
                <a:spcPts val="1500"/>
              </a:lnSpc>
              <a:spcAft>
                <a:spcPts val="225"/>
              </a:spcAft>
              <a:buFont typeface="Arial" panose="020B0604020202020204" pitchFamily="34" charset="0"/>
              <a:buChar char="•"/>
            </a:pPr>
            <a:endParaRPr lang="es-CO" b="1" i="0" dirty="0">
              <a:solidFill>
                <a:schemeClr val="tx1"/>
              </a:solidFill>
              <a:effectLst/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  <a:p>
            <a:pPr algn="l">
              <a:lnSpc>
                <a:spcPts val="1500"/>
              </a:lnSpc>
              <a:spcAft>
                <a:spcPts val="225"/>
              </a:spcAft>
              <a:buFont typeface="Arial" panose="020B0604020202020204" pitchFamily="34" charset="0"/>
              <a:buChar char="•"/>
            </a:pPr>
            <a:r>
              <a:rPr lang="es-CO" b="1" i="0" dirty="0">
                <a:solidFill>
                  <a:schemeClr val="tx1"/>
                </a:solidFill>
                <a:effectLst/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Seguridad Energética: Disminuir dependencia de fósiles volátiles y finitos.</a:t>
            </a:r>
          </a:p>
          <a:p>
            <a:pPr algn="l">
              <a:lnSpc>
                <a:spcPts val="1500"/>
              </a:lnSpc>
              <a:spcAft>
                <a:spcPts val="225"/>
              </a:spcAft>
              <a:buFont typeface="Arial" panose="020B0604020202020204" pitchFamily="34" charset="0"/>
              <a:buChar char="•"/>
            </a:pPr>
            <a:endParaRPr lang="es-CO" b="1" i="0" dirty="0">
              <a:solidFill>
                <a:schemeClr val="tx1"/>
              </a:solidFill>
              <a:effectLst/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  <a:p>
            <a:pPr algn="l">
              <a:lnSpc>
                <a:spcPts val="1500"/>
              </a:lnSpc>
              <a:spcAft>
                <a:spcPts val="225"/>
              </a:spcAft>
              <a:buFont typeface="Arial" panose="020B0604020202020204" pitchFamily="34" charset="0"/>
              <a:buChar char="•"/>
            </a:pPr>
            <a:r>
              <a:rPr lang="es-CO" b="1" i="0" dirty="0">
                <a:solidFill>
                  <a:schemeClr val="tx1"/>
                </a:solidFill>
                <a:effectLst/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Innovación y Competitividad: Las ERNC como motor de desarrollo tecnológico y económico.</a:t>
            </a:r>
          </a:p>
          <a:p>
            <a:pPr algn="l">
              <a:lnSpc>
                <a:spcPts val="1500"/>
              </a:lnSpc>
              <a:spcAft>
                <a:spcPts val="225"/>
              </a:spcAft>
              <a:buFont typeface="Arial" panose="020B0604020202020204" pitchFamily="34" charset="0"/>
              <a:buChar char="•"/>
            </a:pPr>
            <a:endParaRPr lang="es-CO" b="1" i="0" dirty="0">
              <a:solidFill>
                <a:schemeClr val="tx1"/>
              </a:solidFill>
              <a:effectLst/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  <a:p>
            <a:pPr algn="l">
              <a:lnSpc>
                <a:spcPts val="1500"/>
              </a:lnSpc>
              <a:spcAft>
                <a:spcPts val="225"/>
              </a:spcAft>
              <a:buFont typeface="Arial" panose="020B0604020202020204" pitchFamily="34" charset="0"/>
              <a:buChar char="•"/>
            </a:pPr>
            <a:r>
              <a:rPr lang="es-CO" b="1" i="0" dirty="0">
                <a:solidFill>
                  <a:schemeClr val="tx1"/>
                </a:solidFill>
                <a:effectLst/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El Programa como Agente de Cambio: Formando el talento humano necesario para liderar esta transición.</a:t>
            </a:r>
            <a:endParaRPr lang="es-CO" b="0" i="0" dirty="0">
              <a:solidFill>
                <a:schemeClr val="tx1"/>
              </a:solidFill>
              <a:effectLst/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pic>
        <p:nvPicPr>
          <p:cNvPr id="4098" name="Picture 2" descr="Minenergía traza hoja de ruta para la transformación energética en ...">
            <a:extLst>
              <a:ext uri="{FF2B5EF4-FFF2-40B4-BE49-F238E27FC236}">
                <a16:creationId xmlns:a16="http://schemas.microsoft.com/office/drawing/2014/main" id="{67950D06-7580-5222-D6F6-C15B71954F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2662" y="2114091"/>
            <a:ext cx="3343866" cy="1880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9392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>
          <a:extLst>
            <a:ext uri="{FF2B5EF4-FFF2-40B4-BE49-F238E27FC236}">
              <a16:creationId xmlns:a16="http://schemas.microsoft.com/office/drawing/2014/main" id="{40D577C0-3A8B-699A-6717-A6EF33F6A6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">
            <a:extLst>
              <a:ext uri="{FF2B5EF4-FFF2-40B4-BE49-F238E27FC236}">
                <a16:creationId xmlns:a16="http://schemas.microsoft.com/office/drawing/2014/main" id="{11EC66DC-FCBB-7F90-0548-E44A760C3FED}"/>
              </a:ext>
            </a:extLst>
          </p:cNvPr>
          <p:cNvSpPr txBox="1"/>
          <p:nvPr/>
        </p:nvSpPr>
        <p:spPr>
          <a:xfrm>
            <a:off x="591118" y="743980"/>
            <a:ext cx="4372286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buSzPts val="1400"/>
            </a:pPr>
            <a:r>
              <a:rPr lang="es-CO" sz="1800" dirty="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Caldas: Territorio con Potencial Renovable y Necesidades Formativas</a:t>
            </a:r>
            <a:endParaRPr sz="1800" b="0" i="0" u="none" strike="noStrike" cap="none" dirty="0">
              <a:solidFill>
                <a:srgbClr val="000000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  <a:sym typeface="Arial"/>
            </a:endParaRPr>
          </a:p>
        </p:txBody>
      </p:sp>
      <p:sp>
        <p:nvSpPr>
          <p:cNvPr id="2" name="Google Shape;68;p3">
            <a:extLst>
              <a:ext uri="{FF2B5EF4-FFF2-40B4-BE49-F238E27FC236}">
                <a16:creationId xmlns:a16="http://schemas.microsoft.com/office/drawing/2014/main" id="{02FA9D74-1D9A-E8F7-4008-8E5D2D085CE4}"/>
              </a:ext>
            </a:extLst>
          </p:cNvPr>
          <p:cNvSpPr txBox="1"/>
          <p:nvPr/>
        </p:nvSpPr>
        <p:spPr>
          <a:xfrm>
            <a:off x="459836" y="295793"/>
            <a:ext cx="5181600" cy="3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dirty="0">
                <a:solidFill>
                  <a:schemeClr val="accent1">
                    <a:lumMod val="50000"/>
                  </a:schemeClr>
                </a:solidFill>
                <a:latin typeface="Roboto Black"/>
                <a:ea typeface="Roboto Black"/>
                <a:cs typeface="Roboto Black"/>
                <a:sym typeface="Roboto Black"/>
              </a:rPr>
              <a:t>2</a:t>
            </a:r>
            <a:r>
              <a:rPr lang="es-ES" sz="1600" b="0" i="0" u="none" strike="noStrike" cap="none" dirty="0">
                <a:solidFill>
                  <a:schemeClr val="accent1">
                    <a:lumMod val="50000"/>
                  </a:schemeClr>
                </a:solidFill>
                <a:latin typeface="Roboto Black"/>
                <a:ea typeface="Roboto Black"/>
                <a:cs typeface="Roboto Black"/>
                <a:sym typeface="Roboto Black"/>
              </a:rPr>
              <a:t>. 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Roboto Black"/>
                <a:ea typeface="Roboto Black"/>
                <a:cs typeface="Roboto Black"/>
                <a:sym typeface="Roboto Black"/>
              </a:rPr>
              <a:t>JUSTIFICACIÓN</a:t>
            </a:r>
            <a:endParaRPr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45411110-DA44-ED22-825F-B14BEE4E2D19}"/>
              </a:ext>
            </a:extLst>
          </p:cNvPr>
          <p:cNvSpPr txBox="1"/>
          <p:nvPr/>
        </p:nvSpPr>
        <p:spPr>
          <a:xfrm>
            <a:off x="549989" y="1712566"/>
            <a:ext cx="5435788" cy="23108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1500"/>
              </a:lnSpc>
              <a:spcAft>
                <a:spcPts val="225"/>
              </a:spcAft>
              <a:buFont typeface="Arial" panose="020B0604020202020204" pitchFamily="34" charset="0"/>
              <a:buChar char="•"/>
            </a:pPr>
            <a:r>
              <a:rPr lang="es-CO" b="1" i="0" dirty="0">
                <a:solidFill>
                  <a:schemeClr val="tx1"/>
                </a:solidFill>
                <a:effectLst/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Alineación con Desarrollo Regional: Plan de Desarrollo Caldas (Sostenibilidad Ambiental), Plan Nacional Negocios Verdes (meta 2030).</a:t>
            </a:r>
          </a:p>
          <a:p>
            <a:pPr algn="l">
              <a:lnSpc>
                <a:spcPts val="1500"/>
              </a:lnSpc>
              <a:spcAft>
                <a:spcPts val="225"/>
              </a:spcAft>
              <a:buFont typeface="Arial" panose="020B0604020202020204" pitchFamily="34" charset="0"/>
              <a:buChar char="•"/>
            </a:pPr>
            <a:endParaRPr lang="es-CO" b="1" i="0" dirty="0">
              <a:solidFill>
                <a:schemeClr val="tx1"/>
              </a:solidFill>
              <a:effectLst/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  <a:p>
            <a:pPr algn="l">
              <a:lnSpc>
                <a:spcPts val="1500"/>
              </a:lnSpc>
              <a:spcAft>
                <a:spcPts val="225"/>
              </a:spcAft>
              <a:buFont typeface="Arial" panose="020B0604020202020204" pitchFamily="34" charset="0"/>
              <a:buChar char="•"/>
            </a:pPr>
            <a:r>
              <a:rPr lang="es-CO" b="1" i="0" dirty="0">
                <a:solidFill>
                  <a:schemeClr val="tx1"/>
                </a:solidFill>
                <a:effectLst/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Demanda Local: Necesidad de profesionales técnicos y tecnólogos para implementar proyectos de ERNC en sectores productivos (agroindustria, turismo, construcción).</a:t>
            </a:r>
          </a:p>
          <a:p>
            <a:pPr algn="l">
              <a:lnSpc>
                <a:spcPts val="1500"/>
              </a:lnSpc>
              <a:spcAft>
                <a:spcPts val="225"/>
              </a:spcAft>
              <a:buFont typeface="Arial" panose="020B0604020202020204" pitchFamily="34" charset="0"/>
              <a:buChar char="•"/>
            </a:pPr>
            <a:endParaRPr lang="es-CO" b="1" i="0" dirty="0">
              <a:solidFill>
                <a:schemeClr val="tx1"/>
              </a:solidFill>
              <a:effectLst/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  <a:p>
            <a:pPr algn="l">
              <a:lnSpc>
                <a:spcPts val="1500"/>
              </a:lnSpc>
              <a:spcAft>
                <a:spcPts val="225"/>
              </a:spcAft>
              <a:buFont typeface="Arial" panose="020B0604020202020204" pitchFamily="34" charset="0"/>
              <a:buChar char="•"/>
            </a:pPr>
            <a:r>
              <a:rPr lang="es-CO" b="1" i="0" dirty="0">
                <a:solidFill>
                  <a:schemeClr val="tx1"/>
                </a:solidFill>
                <a:effectLst/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Compromiso UCALDAS: Respuesta a las necesidades formativas identificadas en municipios (Manizales, La Dorada, Anserma, Riosucio, etc.).</a:t>
            </a:r>
            <a:endParaRPr lang="es-CO" b="0" i="0" dirty="0">
              <a:solidFill>
                <a:schemeClr val="tx1"/>
              </a:solidFill>
              <a:effectLst/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pic>
        <p:nvPicPr>
          <p:cNvPr id="5122" name="Picture 2" descr="Transición energética en Colombia | Celsia empresa de energía">
            <a:extLst>
              <a:ext uri="{FF2B5EF4-FFF2-40B4-BE49-F238E27FC236}">
                <a16:creationId xmlns:a16="http://schemas.microsoft.com/office/drawing/2014/main" id="{DB141E47-6352-2A19-0B9C-42EC38B5F1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3764" y="1712566"/>
            <a:ext cx="3083304" cy="2055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869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"/>
          <p:cNvSpPr txBox="1"/>
          <p:nvPr/>
        </p:nvSpPr>
        <p:spPr>
          <a:xfrm>
            <a:off x="766575" y="760850"/>
            <a:ext cx="353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108;p7">
            <a:extLst>
              <a:ext uri="{FF2B5EF4-FFF2-40B4-BE49-F238E27FC236}">
                <a16:creationId xmlns:a16="http://schemas.microsoft.com/office/drawing/2014/main" id="{0BAEACE8-0405-0ADE-B539-4334E96F1D7C}"/>
              </a:ext>
            </a:extLst>
          </p:cNvPr>
          <p:cNvSpPr txBox="1"/>
          <p:nvPr/>
        </p:nvSpPr>
        <p:spPr>
          <a:xfrm>
            <a:off x="452283" y="360666"/>
            <a:ext cx="5181599" cy="381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b="0" i="0" u="none" strike="noStrike" cap="none" dirty="0">
                <a:solidFill>
                  <a:srgbClr val="003B74"/>
                </a:solidFill>
                <a:latin typeface="Roboto Black"/>
                <a:ea typeface="Roboto Black"/>
                <a:cs typeface="Roboto Black"/>
                <a:sym typeface="Roboto Black"/>
              </a:rPr>
              <a:t>2. JUSTIFICACIÓN</a:t>
            </a:r>
            <a:endParaRPr dirty="0"/>
          </a:p>
        </p:txBody>
      </p:sp>
      <p:sp>
        <p:nvSpPr>
          <p:cNvPr id="3" name="Google Shape;182;p13">
            <a:extLst>
              <a:ext uri="{FF2B5EF4-FFF2-40B4-BE49-F238E27FC236}">
                <a16:creationId xmlns:a16="http://schemas.microsoft.com/office/drawing/2014/main" id="{FA8C72A6-1898-16D4-3337-D6704780D5E5}"/>
              </a:ext>
            </a:extLst>
          </p:cNvPr>
          <p:cNvSpPr txBox="1"/>
          <p:nvPr/>
        </p:nvSpPr>
        <p:spPr>
          <a:xfrm>
            <a:off x="886" y="2319063"/>
            <a:ext cx="2538000" cy="800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s-ES" sz="2500" b="0" i="0" u="none" strike="noStrike" cap="none" dirty="0">
                <a:solidFill>
                  <a:srgbClr val="003B74"/>
                </a:solidFill>
                <a:latin typeface="Roboto Black"/>
                <a:ea typeface="Roboto Black"/>
                <a:cs typeface="Roboto Black"/>
                <a:sym typeface="Roboto Black"/>
              </a:rPr>
              <a:t>PROGRAMAS SIMILARES</a:t>
            </a:r>
            <a:endParaRPr sz="2500" b="0" i="0" u="none" strike="noStrike" cap="none" dirty="0">
              <a:solidFill>
                <a:srgbClr val="003B74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6" name="Google Shape;178;p13">
            <a:extLst>
              <a:ext uri="{FF2B5EF4-FFF2-40B4-BE49-F238E27FC236}">
                <a16:creationId xmlns:a16="http://schemas.microsoft.com/office/drawing/2014/main" id="{0CF89E60-B634-544D-EADD-D68A2AAE975E}"/>
              </a:ext>
            </a:extLst>
          </p:cNvPr>
          <p:cNvSpPr txBox="1"/>
          <p:nvPr/>
        </p:nvSpPr>
        <p:spPr>
          <a:xfrm>
            <a:off x="2538886" y="700845"/>
            <a:ext cx="5798869" cy="4416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CO" sz="1200" b="0" i="0" u="none" strike="noStrike" cap="none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Se observa un crecimiento significativo de la oferta educativa en Energías Renovables a nivel mundial y en Colombia. Sin embargo, es importante destacar que la mayoría de los programas existentes se enfocan en el nivel de educación superior, dejando una brecha en la formación técnica y tecnológica especializada. Esto representa una oportunidad para el programa tecnológico de la Universidad de Caldas, ya que llenaría este vacío y proporciona una formación práctica y aplicada a nivel técnico. Solo existen 1 programa de a nivel </a:t>
            </a:r>
            <a:r>
              <a:rPr lang="en-US" sz="1200" b="0" i="0" u="none" strike="noStrike" cap="none" dirty="0" err="1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tecnológico</a:t>
            </a:r>
            <a:r>
              <a:rPr lang="es-CO" sz="1200" b="0" i="0" u="none" strike="noStrike" cap="none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 a nivel nacional:</a:t>
            </a: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es-CO" sz="1200" b="0" i="0" u="none" strike="noStrike" cap="none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es-CO" sz="1200" b="0" i="0" u="none" strike="noStrike" cap="none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CO" sz="1200" b="0" i="0" u="none" strike="noStrike" cap="none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TECNOLOGÍA ELÉCTRICA EN GENERACIÓN Y GESTIÓN EFICIENTE DE ENERGÍAS RENOVABLES de la CORPORACIÓN INTERNACIONAL PARA EL DESARROLLO EDUCATIVO -CIDE-(Bogotá) que se encuentra activa y cuenta con registro calificado. </a:t>
            </a: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es-CO" sz="1200" b="0" i="0" u="none" strike="noStrike" cap="none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CO" sz="12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Tiene un costo de $4,417,300, 3,3 SMMLV</a:t>
            </a: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es-CO" sz="1200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CO" sz="1200" b="0" i="0" u="none" strike="noStrike" cap="none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Cabe recalcar que la universidad </a:t>
            </a:r>
            <a:r>
              <a:rPr lang="en-US" sz="1200" b="0" i="0" u="none" strike="noStrike" cap="none" dirty="0" err="1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autónoma</a:t>
            </a:r>
            <a:r>
              <a:rPr lang="en-US" sz="1200" b="0" i="0" u="none" strike="noStrike" cap="none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 de Manizales </a:t>
            </a:r>
            <a:r>
              <a:rPr lang="en-US" sz="1200" b="0" i="0" u="none" strike="noStrike" cap="none" dirty="0" err="1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saco</a:t>
            </a:r>
            <a:r>
              <a:rPr lang="en-US" sz="1200" b="0" i="0" u="none" strike="noStrike" cap="none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200" b="0" i="0" u="none" strike="noStrike" cap="none" dirty="0" err="1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una</a:t>
            </a:r>
            <a:r>
              <a:rPr lang="en-US" sz="1200" b="0" i="0" u="none" strike="noStrike" cap="none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s-CO" sz="1200" b="0" i="0" u="none" strike="noStrike" cap="none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Especialización en Energías Renovables y Eficiencia Energética.</a:t>
            </a: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es-CO" sz="1100" dirty="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CO" sz="1100" b="0" i="0" u="none" strike="noStrike" cap="none" dirty="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es-CO" sz="1100" b="0" i="0" u="none" strike="noStrike" cap="none" dirty="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85750" marR="0" lvl="0" indent="-1968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166273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"/>
          <p:cNvSpPr txBox="1"/>
          <p:nvPr/>
        </p:nvSpPr>
        <p:spPr>
          <a:xfrm>
            <a:off x="766575" y="760850"/>
            <a:ext cx="353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108;p7">
            <a:extLst>
              <a:ext uri="{FF2B5EF4-FFF2-40B4-BE49-F238E27FC236}">
                <a16:creationId xmlns:a16="http://schemas.microsoft.com/office/drawing/2014/main" id="{0BAEACE8-0405-0ADE-B539-4334E96F1D7C}"/>
              </a:ext>
            </a:extLst>
          </p:cNvPr>
          <p:cNvSpPr txBox="1"/>
          <p:nvPr/>
        </p:nvSpPr>
        <p:spPr>
          <a:xfrm>
            <a:off x="452283" y="360666"/>
            <a:ext cx="5181599" cy="381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b="0" i="0" u="none" strike="noStrike" cap="none" dirty="0">
                <a:solidFill>
                  <a:srgbClr val="003B74"/>
                </a:solidFill>
                <a:latin typeface="Roboto Black"/>
                <a:ea typeface="Roboto Black"/>
                <a:cs typeface="Roboto Black"/>
                <a:sym typeface="Roboto Black"/>
              </a:rPr>
              <a:t>2. JUSTIFICACIÓN</a:t>
            </a:r>
            <a:endParaRPr dirty="0"/>
          </a:p>
        </p:txBody>
      </p:sp>
      <p:pic>
        <p:nvPicPr>
          <p:cNvPr id="4" name="Google Shape;232;g2e2d50abbc1_0_1">
            <a:extLst>
              <a:ext uri="{FF2B5EF4-FFF2-40B4-BE49-F238E27FC236}">
                <a16:creationId xmlns:a16="http://schemas.microsoft.com/office/drawing/2014/main" id="{59022A15-3236-A512-1EA2-C104D5FA9FE5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440" y="742279"/>
            <a:ext cx="8760025" cy="42486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90643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</p:bld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1469</TotalTime>
  <Words>2769</Words>
  <Application>Microsoft Office PowerPoint</Application>
  <PresentationFormat>Presentación en pantalla (16:9)</PresentationFormat>
  <Paragraphs>478</Paragraphs>
  <Slides>37</Slides>
  <Notes>37</Notes>
  <HiddenSlides>0</HiddenSlides>
  <MMClips>0</MMClips>
  <ScaleCrop>false</ScaleCrop>
  <HeadingPairs>
    <vt:vector size="8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Servidores OLE incrustados</vt:lpstr>
      </vt:variant>
      <vt:variant>
        <vt:i4>1</vt:i4>
      </vt:variant>
      <vt:variant>
        <vt:lpstr>Títulos de diapositiva</vt:lpstr>
      </vt:variant>
      <vt:variant>
        <vt:i4>37</vt:i4>
      </vt:variant>
    </vt:vector>
  </HeadingPairs>
  <TitlesOfParts>
    <vt:vector size="44" baseType="lpstr">
      <vt:lpstr>Roboto Black</vt:lpstr>
      <vt:lpstr>Calibri</vt:lpstr>
      <vt:lpstr>Roboto</vt:lpstr>
      <vt:lpstr>Arial</vt:lpstr>
      <vt:lpstr>Times New Roman</vt:lpstr>
      <vt:lpstr>Simple Light</vt:lpstr>
      <vt:lpstr>Document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6. Relacionamiento con el sector externo 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Pedro Fernández E.</dc:creator>
  <cp:lastModifiedBy>Daniel vick</cp:lastModifiedBy>
  <cp:revision>38</cp:revision>
  <dcterms:modified xsi:type="dcterms:W3CDTF">2025-05-19T18:41:27Z</dcterms:modified>
</cp:coreProperties>
</file>